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86" r:id="rId2"/>
    <p:sldId id="287" r:id="rId3"/>
    <p:sldId id="288" r:id="rId4"/>
    <p:sldId id="257" r:id="rId5"/>
    <p:sldId id="258" r:id="rId6"/>
    <p:sldId id="289" r:id="rId7"/>
    <p:sldId id="295" r:id="rId8"/>
    <p:sldId id="259" r:id="rId9"/>
    <p:sldId id="260" r:id="rId10"/>
    <p:sldId id="290" r:id="rId11"/>
    <p:sldId id="291" r:id="rId12"/>
    <p:sldId id="264" r:id="rId13"/>
    <p:sldId id="265" r:id="rId14"/>
    <p:sldId id="266" r:id="rId15"/>
    <p:sldId id="293" r:id="rId16"/>
    <p:sldId id="267" r:id="rId17"/>
    <p:sldId id="268" r:id="rId18"/>
    <p:sldId id="269" r:id="rId19"/>
    <p:sldId id="270" r:id="rId20"/>
    <p:sldId id="272" r:id="rId21"/>
    <p:sldId id="273" r:id="rId22"/>
    <p:sldId id="294" r:id="rId23"/>
    <p:sldId id="275" r:id="rId24"/>
    <p:sldId id="276" r:id="rId25"/>
    <p:sldId id="277" r:id="rId26"/>
    <p:sldId id="296" r:id="rId27"/>
    <p:sldId id="278" r:id="rId28"/>
    <p:sldId id="279" r:id="rId29"/>
    <p:sldId id="297" r:id="rId30"/>
    <p:sldId id="298" r:id="rId31"/>
    <p:sldId id="299" r:id="rId32"/>
    <p:sldId id="280" r:id="rId33"/>
    <p:sldId id="281" r:id="rId34"/>
    <p:sldId id="303" r:id="rId35"/>
    <p:sldId id="300" r:id="rId36"/>
    <p:sldId id="282" r:id="rId37"/>
    <p:sldId id="301" r:id="rId38"/>
    <p:sldId id="302" r:id="rId39"/>
    <p:sldId id="304" r:id="rId40"/>
    <p:sldId id="305" r:id="rId41"/>
    <p:sldId id="283" r:id="rId42"/>
    <p:sldId id="306" r:id="rId43"/>
    <p:sldId id="284" r:id="rId44"/>
    <p:sldId id="285" r:id="rId45"/>
    <p:sldId id="307" r:id="rId46"/>
    <p:sldId id="308" r:id="rId47"/>
    <p:sldId id="309" r:id="rId48"/>
    <p:sldId id="310" r:id="rId49"/>
    <p:sldId id="312" r:id="rId50"/>
    <p:sldId id="311" r:id="rId51"/>
    <p:sldId id="313" r:id="rId52"/>
    <p:sldId id="314" r:id="rId53"/>
    <p:sldId id="315"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notesMaster" Target="notesMasters/notesMaster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slide" Target="slides/slide53.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presProps" Target="presProps.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15AFC3-B83E-46BF-9CF3-10756ADDE62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DC548D4-1F35-4DFB-8AC8-11933A692373}">
      <dgm:prSet phldrT="[Text]"/>
      <dgm:spPr/>
      <dgm:t>
        <a:bodyPr/>
        <a:lstStyle/>
        <a:p>
          <a:r>
            <a:rPr lang="en-US" dirty="0"/>
            <a:t>GOVERNMENT EXPENDITURE ON EDUCATION</a:t>
          </a:r>
        </a:p>
      </dgm:t>
    </dgm:pt>
    <dgm:pt modelId="{034AF966-1568-406D-BBBF-3882DDF6A0E4}" type="parTrans" cxnId="{B287A50F-4C7C-4455-BFD8-5450796CF1DB}">
      <dgm:prSet/>
      <dgm:spPr/>
      <dgm:t>
        <a:bodyPr/>
        <a:lstStyle/>
        <a:p>
          <a:endParaRPr lang="en-US"/>
        </a:p>
      </dgm:t>
    </dgm:pt>
    <dgm:pt modelId="{04BBF4D3-A70D-4BBA-8C49-491F9B545BA4}" type="sibTrans" cxnId="{B287A50F-4C7C-4455-BFD8-5450796CF1DB}">
      <dgm:prSet/>
      <dgm:spPr/>
      <dgm:t>
        <a:bodyPr/>
        <a:lstStyle/>
        <a:p>
          <a:endParaRPr lang="en-US"/>
        </a:p>
      </dgm:t>
    </dgm:pt>
    <dgm:pt modelId="{4787F3A8-3E8D-47BE-93C6-BB81B4438AA5}">
      <dgm:prSet phldrT="[Text]"/>
      <dgm:spPr/>
      <dgm:t>
        <a:bodyPr/>
        <a:lstStyle/>
        <a:p>
          <a:r>
            <a:rPr lang="en-US" dirty="0"/>
            <a:t>AS A PECENTAGE OF GDP</a:t>
          </a:r>
        </a:p>
      </dgm:t>
    </dgm:pt>
    <dgm:pt modelId="{D0339E0B-CA21-493F-AF6C-67E8B3EF264B}" type="parTrans" cxnId="{28B38C6D-ED10-46C6-B253-1A69F4A24F4A}">
      <dgm:prSet/>
      <dgm:spPr/>
      <dgm:t>
        <a:bodyPr/>
        <a:lstStyle/>
        <a:p>
          <a:endParaRPr lang="en-US"/>
        </a:p>
      </dgm:t>
    </dgm:pt>
    <dgm:pt modelId="{C8FC9743-E7DD-4F77-B5A6-FA61DF77DBBD}" type="sibTrans" cxnId="{28B38C6D-ED10-46C6-B253-1A69F4A24F4A}">
      <dgm:prSet/>
      <dgm:spPr/>
      <dgm:t>
        <a:bodyPr/>
        <a:lstStyle/>
        <a:p>
          <a:endParaRPr lang="en-US"/>
        </a:p>
      </dgm:t>
    </dgm:pt>
    <dgm:pt modelId="{79F0A011-4AE3-40CD-816B-91343A883EC3}">
      <dgm:prSet phldrT="[Text]"/>
      <dgm:spPr/>
      <dgm:t>
        <a:bodyPr/>
        <a:lstStyle/>
        <a:p>
          <a:r>
            <a:rPr lang="en-US" dirty="0"/>
            <a:t>AS A PERCENTAGE OF TOTAL GOVERNMENT EXPENDITURE</a:t>
          </a:r>
        </a:p>
      </dgm:t>
    </dgm:pt>
    <dgm:pt modelId="{B8BCABAC-D789-45EC-A825-9B9163C89666}" type="parTrans" cxnId="{62FB3548-35A1-46B8-8416-95043F7EE837}">
      <dgm:prSet/>
      <dgm:spPr/>
      <dgm:t>
        <a:bodyPr/>
        <a:lstStyle/>
        <a:p>
          <a:endParaRPr lang="en-US"/>
        </a:p>
      </dgm:t>
    </dgm:pt>
    <dgm:pt modelId="{E7B3CEA2-D116-4EDF-BDA8-150B3EC72DAE}" type="sibTrans" cxnId="{62FB3548-35A1-46B8-8416-95043F7EE837}">
      <dgm:prSet/>
      <dgm:spPr/>
      <dgm:t>
        <a:bodyPr/>
        <a:lstStyle/>
        <a:p>
          <a:endParaRPr lang="en-US"/>
        </a:p>
      </dgm:t>
    </dgm:pt>
    <dgm:pt modelId="{840EDCD2-7C1A-4FA3-8E75-1987B63436C0}">
      <dgm:prSet phldrT="[Text]"/>
      <dgm:spPr/>
      <dgm:t>
        <a:bodyPr/>
        <a:lstStyle/>
        <a:p>
          <a:r>
            <a:rPr lang="en-US" dirty="0"/>
            <a:t>7.9% IN 1952</a:t>
          </a:r>
        </a:p>
        <a:p>
          <a:r>
            <a:rPr lang="en-US" dirty="0"/>
            <a:t>15.7% IN 2014</a:t>
          </a:r>
        </a:p>
      </dgm:t>
    </dgm:pt>
    <dgm:pt modelId="{169EF9B4-AD2D-4C83-B2B3-686096DB40A1}" type="sibTrans" cxnId="{C5A4CD23-C0DE-4AAC-AFA1-A46B9916D59C}">
      <dgm:prSet/>
      <dgm:spPr/>
      <dgm:t>
        <a:bodyPr/>
        <a:lstStyle/>
        <a:p>
          <a:endParaRPr lang="en-US"/>
        </a:p>
      </dgm:t>
    </dgm:pt>
    <dgm:pt modelId="{C96C63B1-B023-4756-AC67-9A46B11C7E0A}" type="parTrans" cxnId="{C5A4CD23-C0DE-4AAC-AFA1-A46B9916D59C}">
      <dgm:prSet/>
      <dgm:spPr/>
      <dgm:t>
        <a:bodyPr/>
        <a:lstStyle/>
        <a:p>
          <a:endParaRPr lang="en-US"/>
        </a:p>
      </dgm:t>
    </dgm:pt>
    <dgm:pt modelId="{82759FD3-0262-4D3A-ABF6-11B81F875D6C}" type="pres">
      <dgm:prSet presAssocID="{9915AFC3-B83E-46BF-9CF3-10756ADDE62C}" presName="hierChild1" presStyleCnt="0">
        <dgm:presLayoutVars>
          <dgm:chPref val="1"/>
          <dgm:dir/>
          <dgm:animOne val="branch"/>
          <dgm:animLvl val="lvl"/>
          <dgm:resizeHandles/>
        </dgm:presLayoutVars>
      </dgm:prSet>
      <dgm:spPr/>
    </dgm:pt>
    <dgm:pt modelId="{F55484A6-395E-43A3-B2B4-08D376CC588C}" type="pres">
      <dgm:prSet presAssocID="{CDC548D4-1F35-4DFB-8AC8-11933A692373}" presName="hierRoot1" presStyleCnt="0"/>
      <dgm:spPr/>
    </dgm:pt>
    <dgm:pt modelId="{A36DFECF-7495-4EEC-9F72-CDD156B5C509}" type="pres">
      <dgm:prSet presAssocID="{CDC548D4-1F35-4DFB-8AC8-11933A692373}" presName="composite" presStyleCnt="0"/>
      <dgm:spPr/>
    </dgm:pt>
    <dgm:pt modelId="{4202562A-89A1-4B5B-8AA0-9DA2EF6B7379}" type="pres">
      <dgm:prSet presAssocID="{CDC548D4-1F35-4DFB-8AC8-11933A692373}" presName="background" presStyleLbl="node0" presStyleIdx="0" presStyleCnt="1"/>
      <dgm:spPr/>
    </dgm:pt>
    <dgm:pt modelId="{185F33BB-4AD4-45CF-BAB6-24E917F3C7FB}" type="pres">
      <dgm:prSet presAssocID="{CDC548D4-1F35-4DFB-8AC8-11933A692373}" presName="text" presStyleLbl="fgAcc0" presStyleIdx="0" presStyleCnt="1" custScaleX="176667">
        <dgm:presLayoutVars>
          <dgm:chPref val="3"/>
        </dgm:presLayoutVars>
      </dgm:prSet>
      <dgm:spPr/>
    </dgm:pt>
    <dgm:pt modelId="{072BFB05-4D1C-49AA-AE7D-DD2BC4D20A85}" type="pres">
      <dgm:prSet presAssocID="{CDC548D4-1F35-4DFB-8AC8-11933A692373}" presName="hierChild2" presStyleCnt="0"/>
      <dgm:spPr/>
    </dgm:pt>
    <dgm:pt modelId="{8456D3AE-E316-4E58-9456-377DB4F2AF5E}" type="pres">
      <dgm:prSet presAssocID="{D0339E0B-CA21-493F-AF6C-67E8B3EF264B}" presName="Name10" presStyleLbl="parChTrans1D2" presStyleIdx="0" presStyleCnt="2"/>
      <dgm:spPr/>
    </dgm:pt>
    <dgm:pt modelId="{F510C70B-1309-48E2-AF5F-966DBB9AF625}" type="pres">
      <dgm:prSet presAssocID="{4787F3A8-3E8D-47BE-93C6-BB81B4438AA5}" presName="hierRoot2" presStyleCnt="0"/>
      <dgm:spPr/>
    </dgm:pt>
    <dgm:pt modelId="{7AA450F4-2908-47AE-A316-C726C8E9CBFF}" type="pres">
      <dgm:prSet presAssocID="{4787F3A8-3E8D-47BE-93C6-BB81B4438AA5}" presName="composite2" presStyleCnt="0"/>
      <dgm:spPr/>
    </dgm:pt>
    <dgm:pt modelId="{655A42ED-E526-4152-98DC-0AB951228A96}" type="pres">
      <dgm:prSet presAssocID="{4787F3A8-3E8D-47BE-93C6-BB81B4438AA5}" presName="background2" presStyleLbl="node2" presStyleIdx="0" presStyleCnt="2"/>
      <dgm:spPr/>
    </dgm:pt>
    <dgm:pt modelId="{8D924AE6-55F0-4299-A4EA-70AF9EAEA5CB}" type="pres">
      <dgm:prSet presAssocID="{4787F3A8-3E8D-47BE-93C6-BB81B4438AA5}" presName="text2" presStyleLbl="fgAcc2" presStyleIdx="0" presStyleCnt="2" custScaleX="167592">
        <dgm:presLayoutVars>
          <dgm:chPref val="3"/>
        </dgm:presLayoutVars>
      </dgm:prSet>
      <dgm:spPr/>
    </dgm:pt>
    <dgm:pt modelId="{CA0780BD-9A19-45B0-B0E6-A510BE906ED9}" type="pres">
      <dgm:prSet presAssocID="{4787F3A8-3E8D-47BE-93C6-BB81B4438AA5}" presName="hierChild3" presStyleCnt="0"/>
      <dgm:spPr/>
    </dgm:pt>
    <dgm:pt modelId="{4605CB8B-F900-4C64-B53F-2FC24B0F1663}" type="pres">
      <dgm:prSet presAssocID="{B8BCABAC-D789-45EC-A825-9B9163C89666}" presName="Name10" presStyleLbl="parChTrans1D2" presStyleIdx="1" presStyleCnt="2"/>
      <dgm:spPr/>
    </dgm:pt>
    <dgm:pt modelId="{EC7B107A-3AC6-4C70-89FF-55B86398261F}" type="pres">
      <dgm:prSet presAssocID="{79F0A011-4AE3-40CD-816B-91343A883EC3}" presName="hierRoot2" presStyleCnt="0"/>
      <dgm:spPr/>
    </dgm:pt>
    <dgm:pt modelId="{D56D913C-B9D9-4C24-B529-595D6315E384}" type="pres">
      <dgm:prSet presAssocID="{79F0A011-4AE3-40CD-816B-91343A883EC3}" presName="composite2" presStyleCnt="0"/>
      <dgm:spPr/>
    </dgm:pt>
    <dgm:pt modelId="{2E06070A-1FB5-4D75-87DE-0A16ED938EE6}" type="pres">
      <dgm:prSet presAssocID="{79F0A011-4AE3-40CD-816B-91343A883EC3}" presName="background2" presStyleLbl="node2" presStyleIdx="1" presStyleCnt="2"/>
      <dgm:spPr/>
    </dgm:pt>
    <dgm:pt modelId="{AED6349A-DD53-478E-BDB4-3229349D94BE}" type="pres">
      <dgm:prSet presAssocID="{79F0A011-4AE3-40CD-816B-91343A883EC3}" presName="text2" presStyleLbl="fgAcc2" presStyleIdx="1" presStyleCnt="2" custScaleX="160741">
        <dgm:presLayoutVars>
          <dgm:chPref val="3"/>
        </dgm:presLayoutVars>
      </dgm:prSet>
      <dgm:spPr/>
    </dgm:pt>
    <dgm:pt modelId="{9922A8D3-E3B5-4582-92F9-927D243D3D17}" type="pres">
      <dgm:prSet presAssocID="{79F0A011-4AE3-40CD-816B-91343A883EC3}" presName="hierChild3" presStyleCnt="0"/>
      <dgm:spPr/>
    </dgm:pt>
    <dgm:pt modelId="{A9E33D95-27D7-49E9-9DE5-3AFC2AC607F8}" type="pres">
      <dgm:prSet presAssocID="{C96C63B1-B023-4756-AC67-9A46B11C7E0A}" presName="Name17" presStyleLbl="parChTrans1D3" presStyleIdx="0" presStyleCnt="1"/>
      <dgm:spPr/>
    </dgm:pt>
    <dgm:pt modelId="{4A5E11C1-5942-4439-A223-38C314F19D08}" type="pres">
      <dgm:prSet presAssocID="{840EDCD2-7C1A-4FA3-8E75-1987B63436C0}" presName="hierRoot3" presStyleCnt="0"/>
      <dgm:spPr/>
    </dgm:pt>
    <dgm:pt modelId="{332BD8EF-1457-45BA-88E2-FEE4DC45EDDD}" type="pres">
      <dgm:prSet presAssocID="{840EDCD2-7C1A-4FA3-8E75-1987B63436C0}" presName="composite3" presStyleCnt="0"/>
      <dgm:spPr/>
    </dgm:pt>
    <dgm:pt modelId="{15E27EEB-6F8F-4B69-8F12-190F75C2DDCC}" type="pres">
      <dgm:prSet presAssocID="{840EDCD2-7C1A-4FA3-8E75-1987B63436C0}" presName="background3" presStyleLbl="node3" presStyleIdx="0" presStyleCnt="1"/>
      <dgm:spPr/>
    </dgm:pt>
    <dgm:pt modelId="{E422FD5D-17DA-41CB-9D7D-5406697405AE}" type="pres">
      <dgm:prSet presAssocID="{840EDCD2-7C1A-4FA3-8E75-1987B63436C0}" presName="text3" presStyleLbl="fgAcc3" presStyleIdx="0" presStyleCnt="1" custScaleX="160848">
        <dgm:presLayoutVars>
          <dgm:chPref val="3"/>
        </dgm:presLayoutVars>
      </dgm:prSet>
      <dgm:spPr/>
    </dgm:pt>
    <dgm:pt modelId="{862D428C-B406-438A-A13E-7E48B2B783AF}" type="pres">
      <dgm:prSet presAssocID="{840EDCD2-7C1A-4FA3-8E75-1987B63436C0}" presName="hierChild4" presStyleCnt="0"/>
      <dgm:spPr/>
    </dgm:pt>
  </dgm:ptLst>
  <dgm:cxnLst>
    <dgm:cxn modelId="{B287A50F-4C7C-4455-BFD8-5450796CF1DB}" srcId="{9915AFC3-B83E-46BF-9CF3-10756ADDE62C}" destId="{CDC548D4-1F35-4DFB-8AC8-11933A692373}" srcOrd="0" destOrd="0" parTransId="{034AF966-1568-406D-BBBF-3882DDF6A0E4}" sibTransId="{04BBF4D3-A70D-4BBA-8C49-491F9B545BA4}"/>
    <dgm:cxn modelId="{C5A4CD23-C0DE-4AAC-AFA1-A46B9916D59C}" srcId="{79F0A011-4AE3-40CD-816B-91343A883EC3}" destId="{840EDCD2-7C1A-4FA3-8E75-1987B63436C0}" srcOrd="0" destOrd="0" parTransId="{C96C63B1-B023-4756-AC67-9A46B11C7E0A}" sibTransId="{169EF9B4-AD2D-4C83-B2B3-686096DB40A1}"/>
    <dgm:cxn modelId="{62FB3548-35A1-46B8-8416-95043F7EE837}" srcId="{CDC548D4-1F35-4DFB-8AC8-11933A692373}" destId="{79F0A011-4AE3-40CD-816B-91343A883EC3}" srcOrd="1" destOrd="0" parTransId="{B8BCABAC-D789-45EC-A825-9B9163C89666}" sibTransId="{E7B3CEA2-D116-4EDF-BDA8-150B3EC72DAE}"/>
    <dgm:cxn modelId="{0DE9434C-1988-4621-8610-6F1D75B4F7BE}" type="presOf" srcId="{79F0A011-4AE3-40CD-816B-91343A883EC3}" destId="{AED6349A-DD53-478E-BDB4-3229349D94BE}" srcOrd="0" destOrd="0" presId="urn:microsoft.com/office/officeart/2005/8/layout/hierarchy1"/>
    <dgm:cxn modelId="{28B38C6D-ED10-46C6-B253-1A69F4A24F4A}" srcId="{CDC548D4-1F35-4DFB-8AC8-11933A692373}" destId="{4787F3A8-3E8D-47BE-93C6-BB81B4438AA5}" srcOrd="0" destOrd="0" parTransId="{D0339E0B-CA21-493F-AF6C-67E8B3EF264B}" sibTransId="{C8FC9743-E7DD-4F77-B5A6-FA61DF77DBBD}"/>
    <dgm:cxn modelId="{37FC8873-17D6-48AA-ADC1-ABFF70F76A64}" type="presOf" srcId="{B8BCABAC-D789-45EC-A825-9B9163C89666}" destId="{4605CB8B-F900-4C64-B53F-2FC24B0F1663}" srcOrd="0" destOrd="0" presId="urn:microsoft.com/office/officeart/2005/8/layout/hierarchy1"/>
    <dgm:cxn modelId="{41B45478-D590-4C27-B702-65CFE40F2624}" type="presOf" srcId="{9915AFC3-B83E-46BF-9CF3-10756ADDE62C}" destId="{82759FD3-0262-4D3A-ABF6-11B81F875D6C}" srcOrd="0" destOrd="0" presId="urn:microsoft.com/office/officeart/2005/8/layout/hierarchy1"/>
    <dgm:cxn modelId="{F0F18287-2AFA-48B1-9224-2F234F52D0B8}" type="presOf" srcId="{840EDCD2-7C1A-4FA3-8E75-1987B63436C0}" destId="{E422FD5D-17DA-41CB-9D7D-5406697405AE}" srcOrd="0" destOrd="0" presId="urn:microsoft.com/office/officeart/2005/8/layout/hierarchy1"/>
    <dgm:cxn modelId="{5BE4E5AB-22C9-4ABC-A688-9D46CEC47F8B}" type="presOf" srcId="{CDC548D4-1F35-4DFB-8AC8-11933A692373}" destId="{185F33BB-4AD4-45CF-BAB6-24E917F3C7FB}" srcOrd="0" destOrd="0" presId="urn:microsoft.com/office/officeart/2005/8/layout/hierarchy1"/>
    <dgm:cxn modelId="{0786C1B0-0800-4E6D-BF79-F659D7B16577}" type="presOf" srcId="{D0339E0B-CA21-493F-AF6C-67E8B3EF264B}" destId="{8456D3AE-E316-4E58-9456-377DB4F2AF5E}" srcOrd="0" destOrd="0" presId="urn:microsoft.com/office/officeart/2005/8/layout/hierarchy1"/>
    <dgm:cxn modelId="{3350C9C3-D75B-41D7-8FDC-1EA1E781796D}" type="presOf" srcId="{C96C63B1-B023-4756-AC67-9A46B11C7E0A}" destId="{A9E33D95-27D7-49E9-9DE5-3AFC2AC607F8}" srcOrd="0" destOrd="0" presId="urn:microsoft.com/office/officeart/2005/8/layout/hierarchy1"/>
    <dgm:cxn modelId="{AF9CBAF1-1C15-45C6-84D6-BDAB78B3EEF3}" type="presOf" srcId="{4787F3A8-3E8D-47BE-93C6-BB81B4438AA5}" destId="{8D924AE6-55F0-4299-A4EA-70AF9EAEA5CB}" srcOrd="0" destOrd="0" presId="urn:microsoft.com/office/officeart/2005/8/layout/hierarchy1"/>
    <dgm:cxn modelId="{AA13BA89-59F6-4B30-90ED-D3BFBA4AFF5D}" type="presParOf" srcId="{82759FD3-0262-4D3A-ABF6-11B81F875D6C}" destId="{F55484A6-395E-43A3-B2B4-08D376CC588C}" srcOrd="0" destOrd="0" presId="urn:microsoft.com/office/officeart/2005/8/layout/hierarchy1"/>
    <dgm:cxn modelId="{19FFCCD0-B7B4-4A9E-B97B-2572BD973914}" type="presParOf" srcId="{F55484A6-395E-43A3-B2B4-08D376CC588C}" destId="{A36DFECF-7495-4EEC-9F72-CDD156B5C509}" srcOrd="0" destOrd="0" presId="urn:microsoft.com/office/officeart/2005/8/layout/hierarchy1"/>
    <dgm:cxn modelId="{7BBEA640-9E0E-4E85-8D61-A49553ED81FF}" type="presParOf" srcId="{A36DFECF-7495-4EEC-9F72-CDD156B5C509}" destId="{4202562A-89A1-4B5B-8AA0-9DA2EF6B7379}" srcOrd="0" destOrd="0" presId="urn:microsoft.com/office/officeart/2005/8/layout/hierarchy1"/>
    <dgm:cxn modelId="{52467DE5-68EE-4E43-B201-665F39BAC1ED}" type="presParOf" srcId="{A36DFECF-7495-4EEC-9F72-CDD156B5C509}" destId="{185F33BB-4AD4-45CF-BAB6-24E917F3C7FB}" srcOrd="1" destOrd="0" presId="urn:microsoft.com/office/officeart/2005/8/layout/hierarchy1"/>
    <dgm:cxn modelId="{453A0083-3767-4F19-884E-14258DC9C1A3}" type="presParOf" srcId="{F55484A6-395E-43A3-B2B4-08D376CC588C}" destId="{072BFB05-4D1C-49AA-AE7D-DD2BC4D20A85}" srcOrd="1" destOrd="0" presId="urn:microsoft.com/office/officeart/2005/8/layout/hierarchy1"/>
    <dgm:cxn modelId="{9161AFEA-B3C1-48D8-A6A6-8A7DFAB83D61}" type="presParOf" srcId="{072BFB05-4D1C-49AA-AE7D-DD2BC4D20A85}" destId="{8456D3AE-E316-4E58-9456-377DB4F2AF5E}" srcOrd="0" destOrd="0" presId="urn:microsoft.com/office/officeart/2005/8/layout/hierarchy1"/>
    <dgm:cxn modelId="{BE3EF1AF-89BD-4353-8AF3-572A4B37ADF3}" type="presParOf" srcId="{072BFB05-4D1C-49AA-AE7D-DD2BC4D20A85}" destId="{F510C70B-1309-48E2-AF5F-966DBB9AF625}" srcOrd="1" destOrd="0" presId="urn:microsoft.com/office/officeart/2005/8/layout/hierarchy1"/>
    <dgm:cxn modelId="{CBA4CB61-3DEC-4C4F-A99F-01CB896634E2}" type="presParOf" srcId="{F510C70B-1309-48E2-AF5F-966DBB9AF625}" destId="{7AA450F4-2908-47AE-A316-C726C8E9CBFF}" srcOrd="0" destOrd="0" presId="urn:microsoft.com/office/officeart/2005/8/layout/hierarchy1"/>
    <dgm:cxn modelId="{60DA3691-6284-4B23-940E-9E5F9518DB34}" type="presParOf" srcId="{7AA450F4-2908-47AE-A316-C726C8E9CBFF}" destId="{655A42ED-E526-4152-98DC-0AB951228A96}" srcOrd="0" destOrd="0" presId="urn:microsoft.com/office/officeart/2005/8/layout/hierarchy1"/>
    <dgm:cxn modelId="{F546E983-A6EB-4F36-B813-DDA06BD26179}" type="presParOf" srcId="{7AA450F4-2908-47AE-A316-C726C8E9CBFF}" destId="{8D924AE6-55F0-4299-A4EA-70AF9EAEA5CB}" srcOrd="1" destOrd="0" presId="urn:microsoft.com/office/officeart/2005/8/layout/hierarchy1"/>
    <dgm:cxn modelId="{6B8BF772-33B1-4D5E-AAFA-FEB5E1840E23}" type="presParOf" srcId="{F510C70B-1309-48E2-AF5F-966DBB9AF625}" destId="{CA0780BD-9A19-45B0-B0E6-A510BE906ED9}" srcOrd="1" destOrd="0" presId="urn:microsoft.com/office/officeart/2005/8/layout/hierarchy1"/>
    <dgm:cxn modelId="{53E4B5DA-09B9-41D4-A545-5D39C411D5B3}" type="presParOf" srcId="{072BFB05-4D1C-49AA-AE7D-DD2BC4D20A85}" destId="{4605CB8B-F900-4C64-B53F-2FC24B0F1663}" srcOrd="2" destOrd="0" presId="urn:microsoft.com/office/officeart/2005/8/layout/hierarchy1"/>
    <dgm:cxn modelId="{2E2ADE3E-2DF4-437D-A10C-D3D0E20C36F9}" type="presParOf" srcId="{072BFB05-4D1C-49AA-AE7D-DD2BC4D20A85}" destId="{EC7B107A-3AC6-4C70-89FF-55B86398261F}" srcOrd="3" destOrd="0" presId="urn:microsoft.com/office/officeart/2005/8/layout/hierarchy1"/>
    <dgm:cxn modelId="{0460E25A-EBD2-4085-BF0B-4BADD37FADEF}" type="presParOf" srcId="{EC7B107A-3AC6-4C70-89FF-55B86398261F}" destId="{D56D913C-B9D9-4C24-B529-595D6315E384}" srcOrd="0" destOrd="0" presId="urn:microsoft.com/office/officeart/2005/8/layout/hierarchy1"/>
    <dgm:cxn modelId="{6D348025-64AF-4236-A567-8C7A0F7CFF9A}" type="presParOf" srcId="{D56D913C-B9D9-4C24-B529-595D6315E384}" destId="{2E06070A-1FB5-4D75-87DE-0A16ED938EE6}" srcOrd="0" destOrd="0" presId="urn:microsoft.com/office/officeart/2005/8/layout/hierarchy1"/>
    <dgm:cxn modelId="{FD864647-784B-46F2-AAB5-C8D94337791C}" type="presParOf" srcId="{D56D913C-B9D9-4C24-B529-595D6315E384}" destId="{AED6349A-DD53-478E-BDB4-3229349D94BE}" srcOrd="1" destOrd="0" presId="urn:microsoft.com/office/officeart/2005/8/layout/hierarchy1"/>
    <dgm:cxn modelId="{207462F2-C00D-4A6E-9D35-E8174A260FDD}" type="presParOf" srcId="{EC7B107A-3AC6-4C70-89FF-55B86398261F}" destId="{9922A8D3-E3B5-4582-92F9-927D243D3D17}" srcOrd="1" destOrd="0" presId="urn:microsoft.com/office/officeart/2005/8/layout/hierarchy1"/>
    <dgm:cxn modelId="{E5CFB765-AD3D-4E46-B64F-F04746360344}" type="presParOf" srcId="{9922A8D3-E3B5-4582-92F9-927D243D3D17}" destId="{A9E33D95-27D7-49E9-9DE5-3AFC2AC607F8}" srcOrd="0" destOrd="0" presId="urn:microsoft.com/office/officeart/2005/8/layout/hierarchy1"/>
    <dgm:cxn modelId="{F0329F54-DA49-4C59-9B0C-D95FE904999A}" type="presParOf" srcId="{9922A8D3-E3B5-4582-92F9-927D243D3D17}" destId="{4A5E11C1-5942-4439-A223-38C314F19D08}" srcOrd="1" destOrd="0" presId="urn:microsoft.com/office/officeart/2005/8/layout/hierarchy1"/>
    <dgm:cxn modelId="{E09C42D5-739A-4322-A944-EEBC7ACEB53E}" type="presParOf" srcId="{4A5E11C1-5942-4439-A223-38C314F19D08}" destId="{332BD8EF-1457-45BA-88E2-FEE4DC45EDDD}" srcOrd="0" destOrd="0" presId="urn:microsoft.com/office/officeart/2005/8/layout/hierarchy1"/>
    <dgm:cxn modelId="{4D3B6545-FA64-4AB7-A212-90D38D8D2BE6}" type="presParOf" srcId="{332BD8EF-1457-45BA-88E2-FEE4DC45EDDD}" destId="{15E27EEB-6F8F-4B69-8F12-190F75C2DDCC}" srcOrd="0" destOrd="0" presId="urn:microsoft.com/office/officeart/2005/8/layout/hierarchy1"/>
    <dgm:cxn modelId="{A1B64937-7DEE-429E-B6D4-04283F98AFA6}" type="presParOf" srcId="{332BD8EF-1457-45BA-88E2-FEE4DC45EDDD}" destId="{E422FD5D-17DA-41CB-9D7D-5406697405AE}" srcOrd="1" destOrd="0" presId="urn:microsoft.com/office/officeart/2005/8/layout/hierarchy1"/>
    <dgm:cxn modelId="{733211A0-B67C-4DA3-9025-94B22940963C}" type="presParOf" srcId="{4A5E11C1-5942-4439-A223-38C314F19D08}" destId="{862D428C-B406-438A-A13E-7E48B2B783A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40157F-E7AD-4971-B221-12B232374B4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8A29BA0-D2E7-4F0E-8B74-D85319097F42}">
      <dgm:prSet phldrT="[Text]" custT="1"/>
      <dgm:spPr/>
      <dgm:t>
        <a:bodyPr/>
        <a:lstStyle/>
        <a:p>
          <a:r>
            <a:rPr lang="en-US" sz="2400" dirty="0"/>
            <a:t>Male literacy : 61.9% in 1990 to 81% in 2015</a:t>
          </a:r>
        </a:p>
        <a:p>
          <a:r>
            <a:rPr lang="en-US" sz="2400" dirty="0"/>
            <a:t>Female Literacy: 37.9% in 1990 to 63% in 2015</a:t>
          </a:r>
        </a:p>
      </dgm:t>
    </dgm:pt>
    <dgm:pt modelId="{E2ECAE4D-E3EB-41AF-94C3-4C16D2F379FF}" type="parTrans" cxnId="{89B39304-1211-4354-BDE8-EB7995FBC35E}">
      <dgm:prSet/>
      <dgm:spPr/>
      <dgm:t>
        <a:bodyPr/>
        <a:lstStyle/>
        <a:p>
          <a:endParaRPr lang="en-US"/>
        </a:p>
      </dgm:t>
    </dgm:pt>
    <dgm:pt modelId="{A81C5823-D36A-4BA6-8034-BA65E9A6C965}" type="sibTrans" cxnId="{89B39304-1211-4354-BDE8-EB7995FBC35E}">
      <dgm:prSet/>
      <dgm:spPr/>
      <dgm:t>
        <a:bodyPr/>
        <a:lstStyle/>
        <a:p>
          <a:endParaRPr lang="en-US"/>
        </a:p>
      </dgm:t>
    </dgm:pt>
    <dgm:pt modelId="{E3489631-8BD1-49C2-8900-6DDC1ACBB15F}">
      <dgm:prSet phldrT="[Text]" custT="1"/>
      <dgm:spPr/>
      <dgm:t>
        <a:bodyPr/>
        <a:lstStyle/>
        <a:p>
          <a:r>
            <a:rPr lang="en-US" sz="2400" dirty="0"/>
            <a:t>Primary Education completion Rate: </a:t>
          </a:r>
        </a:p>
        <a:p>
          <a:r>
            <a:rPr lang="en-US" sz="2400" dirty="0"/>
            <a:t>Males – 78% in 1990 to 94% in 2015.</a:t>
          </a:r>
        </a:p>
        <a:p>
          <a:r>
            <a:rPr lang="en-US" sz="2400" dirty="0"/>
            <a:t>Females: 61% in  1990 to 99% in 2015</a:t>
          </a:r>
        </a:p>
      </dgm:t>
    </dgm:pt>
    <dgm:pt modelId="{130B39F4-2218-424B-BB2C-60F6B80D8107}" type="parTrans" cxnId="{E6B22A87-785E-49C1-813C-AA0A1A69CBA8}">
      <dgm:prSet/>
      <dgm:spPr/>
      <dgm:t>
        <a:bodyPr/>
        <a:lstStyle/>
        <a:p>
          <a:endParaRPr lang="en-US"/>
        </a:p>
      </dgm:t>
    </dgm:pt>
    <dgm:pt modelId="{AC9C2413-C79C-477D-8DEC-F40803D88500}" type="sibTrans" cxnId="{E6B22A87-785E-49C1-813C-AA0A1A69CBA8}">
      <dgm:prSet/>
      <dgm:spPr/>
      <dgm:t>
        <a:bodyPr/>
        <a:lstStyle/>
        <a:p>
          <a:endParaRPr lang="en-US"/>
        </a:p>
      </dgm:t>
    </dgm:pt>
    <dgm:pt modelId="{4B6C172D-0B85-465A-A0A4-0A34EC00A8D5}">
      <dgm:prSet phldrT="[Text]" custT="1"/>
      <dgm:spPr/>
      <dgm:t>
        <a:bodyPr/>
        <a:lstStyle/>
        <a:p>
          <a:r>
            <a:rPr lang="en-US" sz="2400" dirty="0"/>
            <a:t>Youth Literacy rate: Males – 76.6% in 1990 to 92% in 2015</a:t>
          </a:r>
        </a:p>
        <a:p>
          <a:r>
            <a:rPr lang="en-US" sz="2400" dirty="0"/>
            <a:t>Females- 54.2 % in 1990 to 87% in 2015.</a:t>
          </a:r>
        </a:p>
      </dgm:t>
    </dgm:pt>
    <dgm:pt modelId="{6BE7A4DD-59FF-4D8C-A698-AC1471F34E13}" type="parTrans" cxnId="{73571BEE-BB42-4CFA-AE68-3161CB2755C2}">
      <dgm:prSet/>
      <dgm:spPr/>
      <dgm:t>
        <a:bodyPr/>
        <a:lstStyle/>
        <a:p>
          <a:endParaRPr lang="en-US"/>
        </a:p>
      </dgm:t>
    </dgm:pt>
    <dgm:pt modelId="{57120860-7399-4E60-A208-AC87B44F79AA}" type="sibTrans" cxnId="{73571BEE-BB42-4CFA-AE68-3161CB2755C2}">
      <dgm:prSet/>
      <dgm:spPr/>
      <dgm:t>
        <a:bodyPr/>
        <a:lstStyle/>
        <a:p>
          <a:endParaRPr lang="en-US"/>
        </a:p>
      </dgm:t>
    </dgm:pt>
    <dgm:pt modelId="{AFD68917-5169-45C4-BA47-9697660EB4C5}" type="pres">
      <dgm:prSet presAssocID="{1240157F-E7AD-4971-B221-12B232374B46}" presName="linear" presStyleCnt="0">
        <dgm:presLayoutVars>
          <dgm:dir/>
          <dgm:animLvl val="lvl"/>
          <dgm:resizeHandles val="exact"/>
        </dgm:presLayoutVars>
      </dgm:prSet>
      <dgm:spPr/>
    </dgm:pt>
    <dgm:pt modelId="{D2241DCB-C27F-490F-962F-1C6218C6C53B}" type="pres">
      <dgm:prSet presAssocID="{38A29BA0-D2E7-4F0E-8B74-D85319097F42}" presName="parentLin" presStyleCnt="0"/>
      <dgm:spPr/>
    </dgm:pt>
    <dgm:pt modelId="{38D7A185-380C-4CDC-B75B-04793B07172B}" type="pres">
      <dgm:prSet presAssocID="{38A29BA0-D2E7-4F0E-8B74-D85319097F42}" presName="parentLeftMargin" presStyleLbl="node1" presStyleIdx="0" presStyleCnt="3"/>
      <dgm:spPr/>
    </dgm:pt>
    <dgm:pt modelId="{FA63CB73-18EC-4E47-A40D-D4EE33A14F5A}" type="pres">
      <dgm:prSet presAssocID="{38A29BA0-D2E7-4F0E-8B74-D85319097F42}" presName="parentText" presStyleLbl="node1" presStyleIdx="0" presStyleCnt="3" custScaleX="142857" custScaleY="471855" custLinFactY="-54988" custLinFactNeighborX="-49742" custLinFactNeighborY="-100000">
        <dgm:presLayoutVars>
          <dgm:chMax val="0"/>
          <dgm:bulletEnabled val="1"/>
        </dgm:presLayoutVars>
      </dgm:prSet>
      <dgm:spPr/>
    </dgm:pt>
    <dgm:pt modelId="{96AC58CD-4148-48D8-87B4-F19E92BD5681}" type="pres">
      <dgm:prSet presAssocID="{38A29BA0-D2E7-4F0E-8B74-D85319097F42}" presName="negativeSpace" presStyleCnt="0"/>
      <dgm:spPr/>
    </dgm:pt>
    <dgm:pt modelId="{499A583A-33B6-45B0-B844-FEDEABF62DEB}" type="pres">
      <dgm:prSet presAssocID="{38A29BA0-D2E7-4F0E-8B74-D85319097F42}" presName="childText" presStyleLbl="conFgAcc1" presStyleIdx="0" presStyleCnt="3">
        <dgm:presLayoutVars>
          <dgm:bulletEnabled val="1"/>
        </dgm:presLayoutVars>
      </dgm:prSet>
      <dgm:spPr/>
    </dgm:pt>
    <dgm:pt modelId="{98E736E5-3A32-487B-A153-D3CB0CA64793}" type="pres">
      <dgm:prSet presAssocID="{A81C5823-D36A-4BA6-8034-BA65E9A6C965}" presName="spaceBetweenRectangles" presStyleCnt="0"/>
      <dgm:spPr/>
    </dgm:pt>
    <dgm:pt modelId="{BE296B92-3216-4A26-9347-E88D038F022F}" type="pres">
      <dgm:prSet presAssocID="{E3489631-8BD1-49C2-8900-6DDC1ACBB15F}" presName="parentLin" presStyleCnt="0"/>
      <dgm:spPr/>
    </dgm:pt>
    <dgm:pt modelId="{7CA28B72-86C5-46A7-844C-6C60CA6C5073}" type="pres">
      <dgm:prSet presAssocID="{E3489631-8BD1-49C2-8900-6DDC1ACBB15F}" presName="parentLeftMargin" presStyleLbl="node1" presStyleIdx="0" presStyleCnt="3"/>
      <dgm:spPr/>
    </dgm:pt>
    <dgm:pt modelId="{B395C992-2256-4C21-B707-F91D8175789A}" type="pres">
      <dgm:prSet presAssocID="{E3489631-8BD1-49C2-8900-6DDC1ACBB15F}" presName="parentText" presStyleLbl="node1" presStyleIdx="1" presStyleCnt="3" custScaleX="142857" custScaleY="455275" custLinFactY="51251" custLinFactNeighborX="515" custLinFactNeighborY="100000">
        <dgm:presLayoutVars>
          <dgm:chMax val="0"/>
          <dgm:bulletEnabled val="1"/>
        </dgm:presLayoutVars>
      </dgm:prSet>
      <dgm:spPr/>
    </dgm:pt>
    <dgm:pt modelId="{BC98D6AB-0BE9-44EC-8BBD-8285FD669374}" type="pres">
      <dgm:prSet presAssocID="{E3489631-8BD1-49C2-8900-6DDC1ACBB15F}" presName="negativeSpace" presStyleCnt="0"/>
      <dgm:spPr/>
    </dgm:pt>
    <dgm:pt modelId="{8311BA4C-86F3-4D65-9CBD-46ABB1EA9239}" type="pres">
      <dgm:prSet presAssocID="{E3489631-8BD1-49C2-8900-6DDC1ACBB15F}" presName="childText" presStyleLbl="conFgAcc1" presStyleIdx="1" presStyleCnt="3">
        <dgm:presLayoutVars>
          <dgm:bulletEnabled val="1"/>
        </dgm:presLayoutVars>
      </dgm:prSet>
      <dgm:spPr/>
    </dgm:pt>
    <dgm:pt modelId="{C073B56C-B642-4BB7-BC46-5C856063E20B}" type="pres">
      <dgm:prSet presAssocID="{AC9C2413-C79C-477D-8DEC-F40803D88500}" presName="spaceBetweenRectangles" presStyleCnt="0"/>
      <dgm:spPr/>
    </dgm:pt>
    <dgm:pt modelId="{66639653-3D41-45D2-84B5-8D5188DAC56F}" type="pres">
      <dgm:prSet presAssocID="{4B6C172D-0B85-465A-A0A4-0A34EC00A8D5}" presName="parentLin" presStyleCnt="0"/>
      <dgm:spPr/>
    </dgm:pt>
    <dgm:pt modelId="{AAA7B4CC-9385-4CE4-86F6-D97B210503CB}" type="pres">
      <dgm:prSet presAssocID="{4B6C172D-0B85-465A-A0A4-0A34EC00A8D5}" presName="parentLeftMargin" presStyleLbl="node1" presStyleIdx="1" presStyleCnt="3"/>
      <dgm:spPr/>
    </dgm:pt>
    <dgm:pt modelId="{DCC0ADF0-0E4F-43E3-A331-D2F2AFC8E9CA}" type="pres">
      <dgm:prSet presAssocID="{4B6C172D-0B85-465A-A0A4-0A34EC00A8D5}" presName="parentText" presStyleLbl="node1" presStyleIdx="2" presStyleCnt="3" custScaleX="142857" custScaleY="391361" custLinFactY="125820" custLinFactNeighborX="-7441" custLinFactNeighborY="200000">
        <dgm:presLayoutVars>
          <dgm:chMax val="0"/>
          <dgm:bulletEnabled val="1"/>
        </dgm:presLayoutVars>
      </dgm:prSet>
      <dgm:spPr/>
    </dgm:pt>
    <dgm:pt modelId="{9E2CFAFC-0F38-48F6-A86D-48E0DE67B376}" type="pres">
      <dgm:prSet presAssocID="{4B6C172D-0B85-465A-A0A4-0A34EC00A8D5}" presName="negativeSpace" presStyleCnt="0"/>
      <dgm:spPr/>
    </dgm:pt>
    <dgm:pt modelId="{D92499C6-DBBF-4755-BC9D-FEA9C48B2D24}" type="pres">
      <dgm:prSet presAssocID="{4B6C172D-0B85-465A-A0A4-0A34EC00A8D5}" presName="childText" presStyleLbl="conFgAcc1" presStyleIdx="2" presStyleCnt="3" custScaleY="477869">
        <dgm:presLayoutVars>
          <dgm:bulletEnabled val="1"/>
        </dgm:presLayoutVars>
      </dgm:prSet>
      <dgm:spPr/>
    </dgm:pt>
  </dgm:ptLst>
  <dgm:cxnLst>
    <dgm:cxn modelId="{89B39304-1211-4354-BDE8-EB7995FBC35E}" srcId="{1240157F-E7AD-4971-B221-12B232374B46}" destId="{38A29BA0-D2E7-4F0E-8B74-D85319097F42}" srcOrd="0" destOrd="0" parTransId="{E2ECAE4D-E3EB-41AF-94C3-4C16D2F379FF}" sibTransId="{A81C5823-D36A-4BA6-8034-BA65E9A6C965}"/>
    <dgm:cxn modelId="{90B97A13-788C-4FC0-9718-3ADC52994318}" type="presOf" srcId="{38A29BA0-D2E7-4F0E-8B74-D85319097F42}" destId="{FA63CB73-18EC-4E47-A40D-D4EE33A14F5A}" srcOrd="1" destOrd="0" presId="urn:microsoft.com/office/officeart/2005/8/layout/list1"/>
    <dgm:cxn modelId="{2919DA49-5B22-4826-A890-D6DAA04B680B}" type="presOf" srcId="{E3489631-8BD1-49C2-8900-6DDC1ACBB15F}" destId="{7CA28B72-86C5-46A7-844C-6C60CA6C5073}" srcOrd="0" destOrd="0" presId="urn:microsoft.com/office/officeart/2005/8/layout/list1"/>
    <dgm:cxn modelId="{24D74470-49FD-4DCE-85A1-C4FB74752A63}" type="presOf" srcId="{38A29BA0-D2E7-4F0E-8B74-D85319097F42}" destId="{38D7A185-380C-4CDC-B75B-04793B07172B}" srcOrd="0" destOrd="0" presId="urn:microsoft.com/office/officeart/2005/8/layout/list1"/>
    <dgm:cxn modelId="{E6B22A87-785E-49C1-813C-AA0A1A69CBA8}" srcId="{1240157F-E7AD-4971-B221-12B232374B46}" destId="{E3489631-8BD1-49C2-8900-6DDC1ACBB15F}" srcOrd="1" destOrd="0" parTransId="{130B39F4-2218-424B-BB2C-60F6B80D8107}" sibTransId="{AC9C2413-C79C-477D-8DEC-F40803D88500}"/>
    <dgm:cxn modelId="{5700F897-0460-496D-A3CC-F1FD9479486F}" type="presOf" srcId="{E3489631-8BD1-49C2-8900-6DDC1ACBB15F}" destId="{B395C992-2256-4C21-B707-F91D8175789A}" srcOrd="1" destOrd="0" presId="urn:microsoft.com/office/officeart/2005/8/layout/list1"/>
    <dgm:cxn modelId="{6B538E9B-4185-48FA-B8E2-90898ED8149D}" type="presOf" srcId="{4B6C172D-0B85-465A-A0A4-0A34EC00A8D5}" destId="{AAA7B4CC-9385-4CE4-86F6-D97B210503CB}" srcOrd="0" destOrd="0" presId="urn:microsoft.com/office/officeart/2005/8/layout/list1"/>
    <dgm:cxn modelId="{E0CD35B3-ADBC-4C35-9103-10B6D550EE6C}" type="presOf" srcId="{4B6C172D-0B85-465A-A0A4-0A34EC00A8D5}" destId="{DCC0ADF0-0E4F-43E3-A331-D2F2AFC8E9CA}" srcOrd="1" destOrd="0" presId="urn:microsoft.com/office/officeart/2005/8/layout/list1"/>
    <dgm:cxn modelId="{23B118E1-0537-4D18-8121-6E3C1040E7E4}" type="presOf" srcId="{1240157F-E7AD-4971-B221-12B232374B46}" destId="{AFD68917-5169-45C4-BA47-9697660EB4C5}" srcOrd="0" destOrd="0" presId="urn:microsoft.com/office/officeart/2005/8/layout/list1"/>
    <dgm:cxn modelId="{73571BEE-BB42-4CFA-AE68-3161CB2755C2}" srcId="{1240157F-E7AD-4971-B221-12B232374B46}" destId="{4B6C172D-0B85-465A-A0A4-0A34EC00A8D5}" srcOrd="2" destOrd="0" parTransId="{6BE7A4DD-59FF-4D8C-A698-AC1471F34E13}" sibTransId="{57120860-7399-4E60-A208-AC87B44F79AA}"/>
    <dgm:cxn modelId="{04FBC7A8-86C0-4951-B19F-3E72AA1FC5D0}" type="presParOf" srcId="{AFD68917-5169-45C4-BA47-9697660EB4C5}" destId="{D2241DCB-C27F-490F-962F-1C6218C6C53B}" srcOrd="0" destOrd="0" presId="urn:microsoft.com/office/officeart/2005/8/layout/list1"/>
    <dgm:cxn modelId="{2740EAFA-B3E5-4A77-9F6C-039CEF3EB0A8}" type="presParOf" srcId="{D2241DCB-C27F-490F-962F-1C6218C6C53B}" destId="{38D7A185-380C-4CDC-B75B-04793B07172B}" srcOrd="0" destOrd="0" presId="urn:microsoft.com/office/officeart/2005/8/layout/list1"/>
    <dgm:cxn modelId="{5E5FA183-93AB-453C-8550-519492BD6673}" type="presParOf" srcId="{D2241DCB-C27F-490F-962F-1C6218C6C53B}" destId="{FA63CB73-18EC-4E47-A40D-D4EE33A14F5A}" srcOrd="1" destOrd="0" presId="urn:microsoft.com/office/officeart/2005/8/layout/list1"/>
    <dgm:cxn modelId="{2B21FE01-661D-4F61-9E57-3CC077F865F7}" type="presParOf" srcId="{AFD68917-5169-45C4-BA47-9697660EB4C5}" destId="{96AC58CD-4148-48D8-87B4-F19E92BD5681}" srcOrd="1" destOrd="0" presId="urn:microsoft.com/office/officeart/2005/8/layout/list1"/>
    <dgm:cxn modelId="{FFB1047C-A2B7-498D-8ECB-DB2B07F3AAC8}" type="presParOf" srcId="{AFD68917-5169-45C4-BA47-9697660EB4C5}" destId="{499A583A-33B6-45B0-B844-FEDEABF62DEB}" srcOrd="2" destOrd="0" presId="urn:microsoft.com/office/officeart/2005/8/layout/list1"/>
    <dgm:cxn modelId="{78260558-5675-4687-A535-66A94CDC875E}" type="presParOf" srcId="{AFD68917-5169-45C4-BA47-9697660EB4C5}" destId="{98E736E5-3A32-487B-A153-D3CB0CA64793}" srcOrd="3" destOrd="0" presId="urn:microsoft.com/office/officeart/2005/8/layout/list1"/>
    <dgm:cxn modelId="{F0B91261-0C7F-42DF-BCF3-99901128D75A}" type="presParOf" srcId="{AFD68917-5169-45C4-BA47-9697660EB4C5}" destId="{BE296B92-3216-4A26-9347-E88D038F022F}" srcOrd="4" destOrd="0" presId="urn:microsoft.com/office/officeart/2005/8/layout/list1"/>
    <dgm:cxn modelId="{BAFA0A43-585C-459D-8FB0-3837582C2A49}" type="presParOf" srcId="{BE296B92-3216-4A26-9347-E88D038F022F}" destId="{7CA28B72-86C5-46A7-844C-6C60CA6C5073}" srcOrd="0" destOrd="0" presId="urn:microsoft.com/office/officeart/2005/8/layout/list1"/>
    <dgm:cxn modelId="{2B23D821-E39D-4F4E-8F08-E5D6A6E0253B}" type="presParOf" srcId="{BE296B92-3216-4A26-9347-E88D038F022F}" destId="{B395C992-2256-4C21-B707-F91D8175789A}" srcOrd="1" destOrd="0" presId="urn:microsoft.com/office/officeart/2005/8/layout/list1"/>
    <dgm:cxn modelId="{D66B83D3-B6FD-489B-B3CC-EEED64E1A540}" type="presParOf" srcId="{AFD68917-5169-45C4-BA47-9697660EB4C5}" destId="{BC98D6AB-0BE9-44EC-8BBD-8285FD669374}" srcOrd="5" destOrd="0" presId="urn:microsoft.com/office/officeart/2005/8/layout/list1"/>
    <dgm:cxn modelId="{27565938-D64B-4B93-B109-7DEAF31C84A7}" type="presParOf" srcId="{AFD68917-5169-45C4-BA47-9697660EB4C5}" destId="{8311BA4C-86F3-4D65-9CBD-46ABB1EA9239}" srcOrd="6" destOrd="0" presId="urn:microsoft.com/office/officeart/2005/8/layout/list1"/>
    <dgm:cxn modelId="{74BC8203-48B9-4C9F-92ED-CF0718033A2B}" type="presParOf" srcId="{AFD68917-5169-45C4-BA47-9697660EB4C5}" destId="{C073B56C-B642-4BB7-BC46-5C856063E20B}" srcOrd="7" destOrd="0" presId="urn:microsoft.com/office/officeart/2005/8/layout/list1"/>
    <dgm:cxn modelId="{0C6D97AC-AC2E-4DA1-8C79-C9B7B1535276}" type="presParOf" srcId="{AFD68917-5169-45C4-BA47-9697660EB4C5}" destId="{66639653-3D41-45D2-84B5-8D5188DAC56F}" srcOrd="8" destOrd="0" presId="urn:microsoft.com/office/officeart/2005/8/layout/list1"/>
    <dgm:cxn modelId="{60B60535-16CF-44A1-AC84-4BA007D7BBE8}" type="presParOf" srcId="{66639653-3D41-45D2-84B5-8D5188DAC56F}" destId="{AAA7B4CC-9385-4CE4-86F6-D97B210503CB}" srcOrd="0" destOrd="0" presId="urn:microsoft.com/office/officeart/2005/8/layout/list1"/>
    <dgm:cxn modelId="{63211BD9-C2DF-4D02-834F-219A489EEF24}" type="presParOf" srcId="{66639653-3D41-45D2-84B5-8D5188DAC56F}" destId="{DCC0ADF0-0E4F-43E3-A331-D2F2AFC8E9CA}" srcOrd="1" destOrd="0" presId="urn:microsoft.com/office/officeart/2005/8/layout/list1"/>
    <dgm:cxn modelId="{8C768A62-1C5B-4C54-8692-44189B5A96C1}" type="presParOf" srcId="{AFD68917-5169-45C4-BA47-9697660EB4C5}" destId="{9E2CFAFC-0F38-48F6-A86D-48E0DE67B376}" srcOrd="9" destOrd="0" presId="urn:microsoft.com/office/officeart/2005/8/layout/list1"/>
    <dgm:cxn modelId="{BFA912AB-51C6-4FC1-937E-B8DFA802C28B}" type="presParOf" srcId="{AFD68917-5169-45C4-BA47-9697660EB4C5}" destId="{D92499C6-DBBF-4755-BC9D-FEA9C48B2D2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33D95-27D7-49E9-9DE5-3AFC2AC607F8}">
      <dsp:nvSpPr>
        <dsp:cNvPr id="0" name=""/>
        <dsp:cNvSpPr/>
      </dsp:nvSpPr>
      <dsp:spPr>
        <a:xfrm>
          <a:off x="6784007" y="4098098"/>
          <a:ext cx="91440" cy="735095"/>
        </a:xfrm>
        <a:custGeom>
          <a:avLst/>
          <a:gdLst/>
          <a:ahLst/>
          <a:cxnLst/>
          <a:rect l="0" t="0" r="0" b="0"/>
          <a:pathLst>
            <a:path>
              <a:moveTo>
                <a:pt x="45720" y="0"/>
              </a:moveTo>
              <a:lnTo>
                <a:pt x="45720" y="7350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05CB8B-F900-4C64-B53F-2FC24B0F1663}">
      <dsp:nvSpPr>
        <dsp:cNvPr id="0" name=""/>
        <dsp:cNvSpPr/>
      </dsp:nvSpPr>
      <dsp:spPr>
        <a:xfrm>
          <a:off x="4430904" y="1758009"/>
          <a:ext cx="2398822" cy="735095"/>
        </a:xfrm>
        <a:custGeom>
          <a:avLst/>
          <a:gdLst/>
          <a:ahLst/>
          <a:cxnLst/>
          <a:rect l="0" t="0" r="0" b="0"/>
          <a:pathLst>
            <a:path>
              <a:moveTo>
                <a:pt x="0" y="0"/>
              </a:moveTo>
              <a:lnTo>
                <a:pt x="0" y="500945"/>
              </a:lnTo>
              <a:lnTo>
                <a:pt x="2398822" y="500945"/>
              </a:lnTo>
              <a:lnTo>
                <a:pt x="2398822" y="7350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56D3AE-E316-4E58-9456-377DB4F2AF5E}">
      <dsp:nvSpPr>
        <dsp:cNvPr id="0" name=""/>
        <dsp:cNvSpPr/>
      </dsp:nvSpPr>
      <dsp:spPr>
        <a:xfrm>
          <a:off x="2118662" y="1758009"/>
          <a:ext cx="2312241" cy="735095"/>
        </a:xfrm>
        <a:custGeom>
          <a:avLst/>
          <a:gdLst/>
          <a:ahLst/>
          <a:cxnLst/>
          <a:rect l="0" t="0" r="0" b="0"/>
          <a:pathLst>
            <a:path>
              <a:moveTo>
                <a:pt x="2312241" y="0"/>
              </a:moveTo>
              <a:lnTo>
                <a:pt x="2312241" y="500945"/>
              </a:lnTo>
              <a:lnTo>
                <a:pt x="0" y="500945"/>
              </a:lnTo>
              <a:lnTo>
                <a:pt x="0" y="7350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02562A-89A1-4B5B-8AA0-9DA2EF6B7379}">
      <dsp:nvSpPr>
        <dsp:cNvPr id="0" name=""/>
        <dsp:cNvSpPr/>
      </dsp:nvSpPr>
      <dsp:spPr>
        <a:xfrm>
          <a:off x="2198232" y="153016"/>
          <a:ext cx="4465343" cy="16049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5F33BB-4AD4-45CF-BAB6-24E917F3C7FB}">
      <dsp:nvSpPr>
        <dsp:cNvPr id="0" name=""/>
        <dsp:cNvSpPr/>
      </dsp:nvSpPr>
      <dsp:spPr>
        <a:xfrm>
          <a:off x="2479071" y="419813"/>
          <a:ext cx="4465343" cy="16049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GOVERNMENT EXPENDITURE ON EDUCATION</a:t>
          </a:r>
        </a:p>
      </dsp:txBody>
      <dsp:txXfrm>
        <a:off x="2526080" y="466822"/>
        <a:ext cx="4371325" cy="1510975"/>
      </dsp:txXfrm>
    </dsp:sp>
    <dsp:sp modelId="{655A42ED-E526-4152-98DC-0AB951228A96}">
      <dsp:nvSpPr>
        <dsp:cNvPr id="0" name=""/>
        <dsp:cNvSpPr/>
      </dsp:nvSpPr>
      <dsp:spPr>
        <a:xfrm>
          <a:off x="678" y="2493105"/>
          <a:ext cx="4235968" cy="16049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924AE6-55F0-4299-A4EA-70AF9EAEA5CB}">
      <dsp:nvSpPr>
        <dsp:cNvPr id="0" name=""/>
        <dsp:cNvSpPr/>
      </dsp:nvSpPr>
      <dsp:spPr>
        <a:xfrm>
          <a:off x="281517" y="2759901"/>
          <a:ext cx="4235968" cy="16049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AS A PECENTAGE OF GDP</a:t>
          </a:r>
        </a:p>
      </dsp:txBody>
      <dsp:txXfrm>
        <a:off x="328526" y="2806910"/>
        <a:ext cx="4141950" cy="1510975"/>
      </dsp:txXfrm>
    </dsp:sp>
    <dsp:sp modelId="{2E06070A-1FB5-4D75-87DE-0A16ED938EE6}">
      <dsp:nvSpPr>
        <dsp:cNvPr id="0" name=""/>
        <dsp:cNvSpPr/>
      </dsp:nvSpPr>
      <dsp:spPr>
        <a:xfrm>
          <a:off x="4798324" y="2493105"/>
          <a:ext cx="4062806" cy="16049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D6349A-DD53-478E-BDB4-3229349D94BE}">
      <dsp:nvSpPr>
        <dsp:cNvPr id="0" name=""/>
        <dsp:cNvSpPr/>
      </dsp:nvSpPr>
      <dsp:spPr>
        <a:xfrm>
          <a:off x="5079163" y="2759901"/>
          <a:ext cx="4062806" cy="16049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AS A PERCENTAGE OF TOTAL GOVERNMENT EXPENDITURE</a:t>
          </a:r>
        </a:p>
      </dsp:txBody>
      <dsp:txXfrm>
        <a:off x="5126172" y="2806910"/>
        <a:ext cx="3968788" cy="1510975"/>
      </dsp:txXfrm>
    </dsp:sp>
    <dsp:sp modelId="{15E27EEB-6F8F-4B69-8F12-190F75C2DDCC}">
      <dsp:nvSpPr>
        <dsp:cNvPr id="0" name=""/>
        <dsp:cNvSpPr/>
      </dsp:nvSpPr>
      <dsp:spPr>
        <a:xfrm>
          <a:off x="4796972" y="4833193"/>
          <a:ext cx="4065510" cy="16049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22FD5D-17DA-41CB-9D7D-5406697405AE}">
      <dsp:nvSpPr>
        <dsp:cNvPr id="0" name=""/>
        <dsp:cNvSpPr/>
      </dsp:nvSpPr>
      <dsp:spPr>
        <a:xfrm>
          <a:off x="5077810" y="5099990"/>
          <a:ext cx="4065510" cy="16049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7.9% IN 1952</a:t>
          </a:r>
        </a:p>
        <a:p>
          <a:pPr marL="0" lvl="0" indent="0" algn="ctr" defTabSz="1333500">
            <a:lnSpc>
              <a:spcPct val="90000"/>
            </a:lnSpc>
            <a:spcBef>
              <a:spcPct val="0"/>
            </a:spcBef>
            <a:spcAft>
              <a:spcPct val="35000"/>
            </a:spcAft>
            <a:buNone/>
          </a:pPr>
          <a:r>
            <a:rPr lang="en-US" sz="3000" kern="1200" dirty="0"/>
            <a:t>15.7% IN 2014</a:t>
          </a:r>
        </a:p>
      </dsp:txBody>
      <dsp:txXfrm>
        <a:off x="5124819" y="5146999"/>
        <a:ext cx="3971492" cy="15109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A583A-33B6-45B0-B844-FEDEABF62DEB}">
      <dsp:nvSpPr>
        <dsp:cNvPr id="0" name=""/>
        <dsp:cNvSpPr/>
      </dsp:nvSpPr>
      <dsp:spPr>
        <a:xfrm>
          <a:off x="0" y="1380157"/>
          <a:ext cx="9144000"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63CB73-18EC-4E47-A40D-D4EE33A14F5A}">
      <dsp:nvSpPr>
        <dsp:cNvPr id="0" name=""/>
        <dsp:cNvSpPr/>
      </dsp:nvSpPr>
      <dsp:spPr>
        <a:xfrm>
          <a:off x="218784" y="0"/>
          <a:ext cx="8706436" cy="12536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1066800">
            <a:lnSpc>
              <a:spcPct val="90000"/>
            </a:lnSpc>
            <a:spcBef>
              <a:spcPct val="0"/>
            </a:spcBef>
            <a:spcAft>
              <a:spcPct val="35000"/>
            </a:spcAft>
            <a:buNone/>
          </a:pPr>
          <a:r>
            <a:rPr lang="en-US" sz="2400" kern="1200" dirty="0"/>
            <a:t>Male literacy : 61.9% in 1990 to 81% in 2015</a:t>
          </a:r>
        </a:p>
        <a:p>
          <a:pPr marL="0" lvl="0" indent="0" algn="l" defTabSz="1066800">
            <a:lnSpc>
              <a:spcPct val="90000"/>
            </a:lnSpc>
            <a:spcBef>
              <a:spcPct val="0"/>
            </a:spcBef>
            <a:spcAft>
              <a:spcPct val="35000"/>
            </a:spcAft>
            <a:buNone/>
          </a:pPr>
          <a:r>
            <a:rPr lang="en-US" sz="2400" kern="1200" dirty="0"/>
            <a:t>Female Literacy: 37.9% in 1990 to 63% in 2015</a:t>
          </a:r>
        </a:p>
      </dsp:txBody>
      <dsp:txXfrm>
        <a:off x="279981" y="61197"/>
        <a:ext cx="8584042" cy="1131230"/>
      </dsp:txXfrm>
    </dsp:sp>
    <dsp:sp modelId="{8311BA4C-86F3-4D65-9CBD-46ABB1EA9239}">
      <dsp:nvSpPr>
        <dsp:cNvPr id="0" name=""/>
        <dsp:cNvSpPr/>
      </dsp:nvSpPr>
      <dsp:spPr>
        <a:xfrm>
          <a:off x="0" y="2732292"/>
          <a:ext cx="9144000"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95C992-2256-4C21-B707-F91D8175789A}">
      <dsp:nvSpPr>
        <dsp:cNvPr id="0" name=""/>
        <dsp:cNvSpPr/>
      </dsp:nvSpPr>
      <dsp:spPr>
        <a:xfrm>
          <a:off x="437563" y="2057401"/>
          <a:ext cx="8706436" cy="12095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1066800">
            <a:lnSpc>
              <a:spcPct val="90000"/>
            </a:lnSpc>
            <a:spcBef>
              <a:spcPct val="0"/>
            </a:spcBef>
            <a:spcAft>
              <a:spcPct val="35000"/>
            </a:spcAft>
            <a:buNone/>
          </a:pPr>
          <a:r>
            <a:rPr lang="en-US" sz="2400" kern="1200" dirty="0"/>
            <a:t>Primary Education completion Rate: </a:t>
          </a:r>
        </a:p>
        <a:p>
          <a:pPr marL="0" lvl="0" indent="0" algn="l" defTabSz="1066800">
            <a:lnSpc>
              <a:spcPct val="90000"/>
            </a:lnSpc>
            <a:spcBef>
              <a:spcPct val="0"/>
            </a:spcBef>
            <a:spcAft>
              <a:spcPct val="35000"/>
            </a:spcAft>
            <a:buNone/>
          </a:pPr>
          <a:r>
            <a:rPr lang="en-US" sz="2400" kern="1200" dirty="0"/>
            <a:t>Males – 78% in 1990 to 94% in 2015.</a:t>
          </a:r>
        </a:p>
        <a:p>
          <a:pPr marL="0" lvl="0" indent="0" algn="l" defTabSz="1066800">
            <a:lnSpc>
              <a:spcPct val="90000"/>
            </a:lnSpc>
            <a:spcBef>
              <a:spcPct val="0"/>
            </a:spcBef>
            <a:spcAft>
              <a:spcPct val="35000"/>
            </a:spcAft>
            <a:buNone/>
          </a:pPr>
          <a:r>
            <a:rPr lang="en-US" sz="2400" kern="1200" dirty="0"/>
            <a:t>Females: 61% in  1990 to 99% in 2015</a:t>
          </a:r>
        </a:p>
      </dsp:txBody>
      <dsp:txXfrm>
        <a:off x="496610" y="2116448"/>
        <a:ext cx="8588342" cy="1091480"/>
      </dsp:txXfrm>
    </dsp:sp>
    <dsp:sp modelId="{D92499C6-DBBF-4755-BC9D-FEA9C48B2D24}">
      <dsp:nvSpPr>
        <dsp:cNvPr id="0" name=""/>
        <dsp:cNvSpPr/>
      </dsp:nvSpPr>
      <dsp:spPr>
        <a:xfrm>
          <a:off x="0" y="3914619"/>
          <a:ext cx="9144000" cy="108380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C0ADF0-0E4F-43E3-A331-D2F2AFC8E9CA}">
      <dsp:nvSpPr>
        <dsp:cNvPr id="0" name=""/>
        <dsp:cNvSpPr/>
      </dsp:nvSpPr>
      <dsp:spPr>
        <a:xfrm>
          <a:off x="402929" y="3873330"/>
          <a:ext cx="8706436" cy="10397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1066800">
            <a:lnSpc>
              <a:spcPct val="90000"/>
            </a:lnSpc>
            <a:spcBef>
              <a:spcPct val="0"/>
            </a:spcBef>
            <a:spcAft>
              <a:spcPct val="35000"/>
            </a:spcAft>
            <a:buNone/>
          </a:pPr>
          <a:r>
            <a:rPr lang="en-US" sz="2400" kern="1200" dirty="0"/>
            <a:t>Youth Literacy rate: Males – 76.6% in 1990 to 92% in 2015</a:t>
          </a:r>
        </a:p>
        <a:p>
          <a:pPr marL="0" lvl="0" indent="0" algn="l" defTabSz="1066800">
            <a:lnSpc>
              <a:spcPct val="90000"/>
            </a:lnSpc>
            <a:spcBef>
              <a:spcPct val="0"/>
            </a:spcBef>
            <a:spcAft>
              <a:spcPct val="35000"/>
            </a:spcAft>
            <a:buNone/>
          </a:pPr>
          <a:r>
            <a:rPr lang="en-US" sz="2400" kern="1200" dirty="0"/>
            <a:t>Females- 54.2 % in 1990 to 87% in 2015.</a:t>
          </a:r>
        </a:p>
      </dsp:txBody>
      <dsp:txXfrm>
        <a:off x="453686" y="3924087"/>
        <a:ext cx="8604922" cy="93825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AD8D63-AD59-4303-AA92-AEA95A69B170}" type="datetimeFigureOut">
              <a:rPr lang="en-US" smtClean="0"/>
              <a:t>6/14/2020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C8FD6E-C7C5-4E65-A0C1-22D7FBDB0AF8}" type="slidenum">
              <a:rPr lang="en-US" smtClean="0"/>
              <a:t>‹#›</a:t>
            </a:fld>
            <a:endParaRPr lang="en-US"/>
          </a:p>
        </p:txBody>
      </p:sp>
    </p:spTree>
    <p:extLst>
      <p:ext uri="{BB962C8B-B14F-4D97-AF65-F5344CB8AC3E}">
        <p14:creationId xmlns:p14="http://schemas.microsoft.com/office/powerpoint/2010/main" val="1701958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8FD6E-C7C5-4E65-A0C1-22D7FBDB0AF8}" type="slidenum">
              <a:rPr lang="en-US" smtClean="0"/>
              <a:t>33</a:t>
            </a:fld>
            <a:endParaRPr lang="en-US"/>
          </a:p>
        </p:txBody>
      </p:sp>
    </p:spTree>
    <p:extLst>
      <p:ext uri="{BB962C8B-B14F-4D97-AF65-F5344CB8AC3E}">
        <p14:creationId xmlns:p14="http://schemas.microsoft.com/office/powerpoint/2010/main" val="29769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3" Type="http://schemas.openxmlformats.org/officeDocument/2006/relationships/image" Target="../media/image23.jpe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image" Target="../media/image26.jpe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image" Target="../media/image27.gif"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28.jpe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image" Target="../media/image29.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image" Target="../media/image30.jpeg"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2" Type="http://schemas.openxmlformats.org/officeDocument/2006/relationships/image" Target="../media/image31.jpeg"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2" Type="http://schemas.openxmlformats.org/officeDocument/2006/relationships/image" Target="../media/image32.jpeg"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3" Type="http://schemas.openxmlformats.org/officeDocument/2006/relationships/image" Target="../media/image34.jpeg" /><Relationship Id="rId2" Type="http://schemas.openxmlformats.org/officeDocument/2006/relationships/image" Target="../media/image33.jpeg" /><Relationship Id="rId1" Type="http://schemas.openxmlformats.org/officeDocument/2006/relationships/slideLayout" Target="../slideLayouts/slideLayout2.xml" /><Relationship Id="rId4" Type="http://schemas.openxmlformats.org/officeDocument/2006/relationships/image" Target="../media/image35.jpeg" /></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49.xml.rels><?xml version="1.0" encoding="UTF-8" standalone="yes"?>
<Relationships xmlns="http://schemas.openxmlformats.org/package/2006/relationships"><Relationship Id="rId2" Type="http://schemas.openxmlformats.org/officeDocument/2006/relationships/image" Target="../media/image36.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2" Type="http://schemas.openxmlformats.org/officeDocument/2006/relationships/image" Target="../media/image37.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RISHNAS\Desktop\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583"/>
            <a:ext cx="9139227" cy="6861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77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a:t>2. HEALTH</a:t>
            </a:r>
          </a:p>
        </p:txBody>
      </p:sp>
      <p:pic>
        <p:nvPicPr>
          <p:cNvPr id="1026" name="Picture 2" descr="C:\Users\KRISHNAS\Desktop\380px-NWTND_Nut_Page_19-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54460"/>
            <a:ext cx="9143999" cy="5403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07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28234" cy="6096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dirty="0"/>
              <a:t>HEALTH</a:t>
            </a:r>
          </a:p>
        </p:txBody>
      </p:sp>
      <p:sp>
        <p:nvSpPr>
          <p:cNvPr id="3" name="Content Placeholder 2"/>
          <p:cNvSpPr>
            <a:spLocks noGrp="1"/>
          </p:cNvSpPr>
          <p:nvPr>
            <p:ph idx="1"/>
          </p:nvPr>
        </p:nvSpPr>
        <p:spPr/>
        <p:txBody>
          <a:bodyPr/>
          <a:lstStyle/>
          <a:p>
            <a:r>
              <a:rPr lang="en-US" dirty="0"/>
              <a:t>			</a:t>
            </a:r>
          </a:p>
        </p:txBody>
      </p:sp>
      <p:pic>
        <p:nvPicPr>
          <p:cNvPr id="2050" name="Picture 2" descr="C:\Users\KRISHNAS\Desktop\downloa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28235"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255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en-US" dirty="0"/>
              <a:t>A healthy person will be regular to his works. He will not take much leave from work.</a:t>
            </a:r>
          </a:p>
          <a:p>
            <a:r>
              <a:rPr lang="en-US" dirty="0"/>
              <a:t>Efficiency and productivity in work will be more if a person is healthy.</a:t>
            </a:r>
          </a:p>
          <a:p>
            <a:r>
              <a:rPr lang="en-US" dirty="0"/>
              <a:t>A healthy person can be creative. He will think about positive changes in his work.</a:t>
            </a:r>
          </a:p>
          <a:p>
            <a:r>
              <a:rPr lang="en-US" dirty="0"/>
              <a:t>A healthy person earns higher income and leads a good standard of living.</a:t>
            </a:r>
          </a:p>
          <a:p>
            <a:r>
              <a:rPr lang="en-US" dirty="0"/>
              <a:t>An unhealthy person is a burden to the society. Society needs to spend a lot of money on him.</a:t>
            </a:r>
          </a:p>
          <a:p>
            <a:r>
              <a:rPr lang="en-US" dirty="0"/>
              <a:t>Preventive medicines such as vaccination will keep the society healthy.</a:t>
            </a:r>
          </a:p>
          <a:p>
            <a:r>
              <a:rPr lang="en-US" dirty="0"/>
              <a:t>Health awareness and supply of safe drinking water will enhance the health condition of the society.</a:t>
            </a:r>
          </a:p>
          <a:p>
            <a:endParaRPr lang="en-US" dirty="0"/>
          </a:p>
        </p:txBody>
      </p:sp>
    </p:spTree>
    <p:extLst>
      <p:ext uri="{BB962C8B-B14F-4D97-AF65-F5344CB8AC3E}">
        <p14:creationId xmlns:p14="http://schemas.microsoft.com/office/powerpoint/2010/main" val="3651131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RISHNAS\Desktop\on-the-job-trainin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131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marL="0" indent="0" algn="ctr">
              <a:lnSpc>
                <a:spcPct val="200000"/>
              </a:lnSpc>
              <a:buNone/>
            </a:pPr>
            <a:r>
              <a:rPr lang="en-US" dirty="0"/>
              <a:t>ON THE JOB TRAINING</a:t>
            </a:r>
          </a:p>
          <a:p>
            <a:pPr>
              <a:lnSpc>
                <a:spcPct val="200000"/>
              </a:lnSpc>
            </a:pPr>
            <a:r>
              <a:rPr lang="en-US" dirty="0" err="1"/>
              <a:t>Organisations</a:t>
            </a:r>
            <a:r>
              <a:rPr lang="en-US" dirty="0"/>
              <a:t> should provide on the job training to their employees in order to keep them updated.</a:t>
            </a:r>
          </a:p>
          <a:p>
            <a:pPr>
              <a:lnSpc>
                <a:spcPct val="200000"/>
              </a:lnSpc>
            </a:pPr>
            <a:r>
              <a:rPr lang="en-US" dirty="0"/>
              <a:t>The firm itself can give training to its employees.</a:t>
            </a:r>
          </a:p>
          <a:p>
            <a:pPr>
              <a:lnSpc>
                <a:spcPct val="200000"/>
              </a:lnSpc>
            </a:pPr>
            <a:r>
              <a:rPr lang="en-US" dirty="0"/>
              <a:t>The workers can be send outside also for training.</a:t>
            </a:r>
          </a:p>
        </p:txBody>
      </p:sp>
    </p:spTree>
    <p:extLst>
      <p:ext uri="{BB962C8B-B14F-4D97-AF65-F5344CB8AC3E}">
        <p14:creationId xmlns:p14="http://schemas.microsoft.com/office/powerpoint/2010/main" val="3651131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a:t>IMPORTANCE OF ON THE JOB TRAINING</a:t>
            </a:r>
          </a:p>
        </p:txBody>
      </p:sp>
      <p:sp>
        <p:nvSpPr>
          <p:cNvPr id="3" name="Content Placeholder 2"/>
          <p:cNvSpPr>
            <a:spLocks noGrp="1"/>
          </p:cNvSpPr>
          <p:nvPr>
            <p:ph idx="1"/>
          </p:nvPr>
        </p:nvSpPr>
        <p:spPr>
          <a:xfrm>
            <a:off x="0" y="838200"/>
            <a:ext cx="9144000" cy="6019800"/>
          </a:xfrm>
        </p:spPr>
        <p:style>
          <a:lnRef idx="1">
            <a:schemeClr val="accent3"/>
          </a:lnRef>
          <a:fillRef idx="2">
            <a:schemeClr val="accent3"/>
          </a:fillRef>
          <a:effectRef idx="1">
            <a:schemeClr val="accent3"/>
          </a:effectRef>
          <a:fontRef idx="minor">
            <a:schemeClr val="dk1"/>
          </a:fontRef>
        </p:style>
        <p:txBody>
          <a:bodyPr/>
          <a:lstStyle/>
          <a:p>
            <a:r>
              <a:rPr lang="en-US" dirty="0"/>
              <a:t>It will help workers to come in contact with the new developments in technology.</a:t>
            </a:r>
          </a:p>
          <a:p>
            <a:r>
              <a:rPr lang="en-US" dirty="0"/>
              <a:t>It sharpens the skill of workers and improves their efficiency and productivity.</a:t>
            </a:r>
          </a:p>
          <a:p>
            <a:r>
              <a:rPr lang="en-US" dirty="0"/>
              <a:t>It enables the newly appointed employees to acquire practical knowledge about the methods of production.</a:t>
            </a:r>
          </a:p>
          <a:p>
            <a:r>
              <a:rPr lang="en-US" dirty="0"/>
              <a:t>It motivates the employees and develops a good work culture.</a:t>
            </a:r>
          </a:p>
          <a:p>
            <a:endParaRPr lang="en-US" dirty="0"/>
          </a:p>
          <a:p>
            <a:endParaRPr lang="en-US" dirty="0"/>
          </a:p>
        </p:txBody>
      </p:sp>
    </p:spTree>
    <p:extLst>
      <p:ext uri="{BB962C8B-B14F-4D97-AF65-F5344CB8AC3E}">
        <p14:creationId xmlns:p14="http://schemas.microsoft.com/office/powerpoint/2010/main" val="4171411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914400" lvl="2" indent="0" algn="ctr">
              <a:buNone/>
            </a:pPr>
            <a:r>
              <a:rPr lang="en-US" sz="4400" dirty="0">
                <a:latin typeface="Bodoni MT Black" panose="02070A03080606020203" pitchFamily="18" charset="0"/>
              </a:rPr>
              <a:t>MIGRATION</a:t>
            </a:r>
          </a:p>
          <a:p>
            <a:pPr lvl="2" algn="just"/>
            <a:endParaRPr lang="en-US" sz="3600" dirty="0"/>
          </a:p>
        </p:txBody>
      </p:sp>
      <p:pic>
        <p:nvPicPr>
          <p:cNvPr id="1026" name="Picture 2" descr="C:\Users\KRISHNAS\Desktop\downloa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91440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131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2"/>
          </a:lnRef>
          <a:fillRef idx="2">
            <a:schemeClr val="accent2"/>
          </a:fillRef>
          <a:effectRef idx="1">
            <a:schemeClr val="accent2"/>
          </a:effectRef>
          <a:fontRef idx="minor">
            <a:schemeClr val="dk1"/>
          </a:fontRef>
        </p:style>
        <p:txBody>
          <a:bodyPr/>
          <a:lstStyle/>
          <a:p>
            <a:pPr marL="0" indent="0">
              <a:buNone/>
            </a:pPr>
            <a:r>
              <a:rPr lang="en-US" dirty="0"/>
              <a:t>                                         MIGRATION</a:t>
            </a:r>
          </a:p>
          <a:p>
            <a:r>
              <a:rPr lang="en-US" dirty="0"/>
              <a:t>People migrate in search of jobs and other economic opportunities.</a:t>
            </a:r>
          </a:p>
          <a:p>
            <a:r>
              <a:rPr lang="en-US" dirty="0"/>
              <a:t>There is large scale migration from rural to urban areas. Technically qualified people migrate to other countries.</a:t>
            </a:r>
          </a:p>
          <a:p>
            <a:r>
              <a:rPr lang="en-US" dirty="0"/>
              <a:t>People earn higher income in the migrated lands.</a:t>
            </a:r>
          </a:p>
          <a:p>
            <a:r>
              <a:rPr lang="en-US" dirty="0"/>
              <a:t>They make additions to the Human Capital of the migrated land.</a:t>
            </a:r>
          </a:p>
          <a:p>
            <a:r>
              <a:rPr lang="en-US" dirty="0"/>
              <a:t>So, expenditure on migration is also a source of Human Capital Formation.</a:t>
            </a:r>
          </a:p>
        </p:txBody>
      </p:sp>
    </p:spTree>
    <p:extLst>
      <p:ext uri="{BB962C8B-B14F-4D97-AF65-F5344CB8AC3E}">
        <p14:creationId xmlns:p14="http://schemas.microsoft.com/office/powerpoint/2010/main" val="3651131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ctr">
              <a:buNone/>
            </a:pPr>
            <a:r>
              <a:rPr lang="en-US" b="1" dirty="0">
                <a:solidFill>
                  <a:srgbClr val="FF0000"/>
                </a:solidFill>
              </a:rPr>
              <a:t>INFORMATION</a:t>
            </a:r>
          </a:p>
          <a:p>
            <a:endParaRPr lang="en-US" dirty="0"/>
          </a:p>
        </p:txBody>
      </p:sp>
      <p:pic>
        <p:nvPicPr>
          <p:cNvPr id="2050" name="Picture 2" descr="C:\Users\KRISHNAS\Desktop\58130454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131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lstStyle/>
          <a:p>
            <a:pPr marL="0" indent="0" algn="ctr">
              <a:buNone/>
            </a:pPr>
            <a:r>
              <a:rPr lang="en-US" dirty="0"/>
              <a:t>INFORMATION</a:t>
            </a:r>
          </a:p>
          <a:p>
            <a:pPr>
              <a:lnSpc>
                <a:spcPct val="150000"/>
              </a:lnSpc>
            </a:pPr>
            <a:r>
              <a:rPr lang="en-US" dirty="0"/>
              <a:t>Information about </a:t>
            </a:r>
            <a:r>
              <a:rPr lang="en-US" dirty="0" err="1"/>
              <a:t>labour</a:t>
            </a:r>
            <a:r>
              <a:rPr lang="en-US" dirty="0"/>
              <a:t> market and educational institutions is necessary to take decisions regarding investment in human capital and also for the better </a:t>
            </a:r>
            <a:r>
              <a:rPr lang="en-US" dirty="0" err="1"/>
              <a:t>utilisation</a:t>
            </a:r>
            <a:r>
              <a:rPr lang="en-US" dirty="0"/>
              <a:t> of available human capital. So, money spent on information is also a source of human capital formation.</a:t>
            </a:r>
          </a:p>
        </p:txBody>
      </p:sp>
    </p:spTree>
    <p:extLst>
      <p:ext uri="{BB962C8B-B14F-4D97-AF65-F5344CB8AC3E}">
        <p14:creationId xmlns:p14="http://schemas.microsoft.com/office/powerpoint/2010/main" val="3651131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style>
          <a:lnRef idx="1">
            <a:schemeClr val="accent5"/>
          </a:lnRef>
          <a:fillRef idx="2">
            <a:schemeClr val="accent5"/>
          </a:fillRef>
          <a:effectRef idx="1">
            <a:schemeClr val="accent5"/>
          </a:effectRef>
          <a:fontRef idx="minor">
            <a:schemeClr val="dk1"/>
          </a:fontRef>
        </p:style>
        <p:txBody>
          <a:bodyPr>
            <a:noAutofit/>
          </a:bodyPr>
          <a:lstStyle/>
          <a:p>
            <a:pPr algn="just"/>
            <a:r>
              <a:rPr lang="en-US" sz="3200" dirty="0"/>
              <a:t>                                               </a:t>
            </a:r>
            <a:br>
              <a:rPr lang="en-US" sz="3200" dirty="0"/>
            </a:br>
            <a:r>
              <a:rPr lang="en-US" sz="3200" dirty="0"/>
              <a:t>Human Capital refers to the skill, ability, education and knowledge possessed by an individual or a society.</a:t>
            </a:r>
            <a:br>
              <a:rPr lang="en-US" sz="3200" dirty="0"/>
            </a:br>
            <a:endParaRPr lang="en-US" sz="3200" dirty="0"/>
          </a:p>
        </p:txBody>
      </p:sp>
      <p:pic>
        <p:nvPicPr>
          <p:cNvPr id="1026" name="Picture 2" descr="C:\Users\KRISHNAS\Desktop\Human-Capita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77194"/>
            <a:ext cx="9144000" cy="5180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668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KRISHNAS\Desktop\Types-of-Operators-in-C-and-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131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a:lnSpc>
                <a:spcPct val="150000"/>
              </a:lnSpc>
            </a:pPr>
            <a:r>
              <a:rPr lang="en-US" dirty="0"/>
              <a:t>Increase in GDP: An educated and healthy man Earns more income than an uneducated person. He contributes more to production process and faster economic development.</a:t>
            </a:r>
          </a:p>
          <a:p>
            <a:pPr>
              <a:lnSpc>
                <a:spcPct val="150000"/>
              </a:lnSpc>
            </a:pPr>
            <a:r>
              <a:rPr lang="en-US" dirty="0"/>
              <a:t>Effective use of physical capital. Educated, skilled and heathy  people use the physical capital in an effective manner and raise the productivity of capital.</a:t>
            </a:r>
          </a:p>
          <a:p>
            <a:pPr>
              <a:lnSpc>
                <a:spcPct val="150000"/>
              </a:lnSpc>
            </a:pPr>
            <a:r>
              <a:rPr lang="en-US" dirty="0"/>
              <a:t>Inventions , innovations and technological improvement take place in a country which has good quality human resources.</a:t>
            </a:r>
          </a:p>
          <a:p>
            <a:endParaRPr lang="en-US" dirty="0"/>
          </a:p>
          <a:p>
            <a:endParaRPr lang="en-US" dirty="0"/>
          </a:p>
          <a:p>
            <a:endParaRPr lang="en-US" dirty="0"/>
          </a:p>
          <a:p>
            <a:pPr marL="571500" indent="-571500">
              <a:buFont typeface="+mj-lt"/>
              <a:buAutoNum type="romanUcPeriod"/>
            </a:pPr>
            <a:endParaRPr lang="en-US" dirty="0"/>
          </a:p>
          <a:p>
            <a:pPr marL="571500" indent="-571500">
              <a:buFont typeface="+mj-lt"/>
              <a:buAutoNum type="romanUcPeriod"/>
            </a:pPr>
            <a:endParaRPr lang="en-US" dirty="0"/>
          </a:p>
          <a:p>
            <a:pPr marL="571500" indent="-571500">
              <a:buFont typeface="+mj-lt"/>
              <a:buAutoNum type="romanUcPeriod"/>
            </a:pPr>
            <a:endParaRPr lang="en-US" dirty="0"/>
          </a:p>
          <a:p>
            <a:pPr marL="571500" indent="-571500">
              <a:buFont typeface="+mj-lt"/>
              <a:buAutoNum type="romanUcPeriod"/>
            </a:pPr>
            <a:endParaRPr lang="en-US" dirty="0"/>
          </a:p>
          <a:p>
            <a:pPr marL="571500" indent="-571500">
              <a:buFont typeface="+mj-lt"/>
              <a:buAutoNum type="romanUcPeriod"/>
            </a:pPr>
            <a:endParaRPr lang="en-US" dirty="0"/>
          </a:p>
          <a:p>
            <a:pPr marL="571500" indent="-571500">
              <a:buFont typeface="+mj-lt"/>
              <a:buAutoNum type="romanUcPeriod"/>
            </a:pPr>
            <a:endParaRPr lang="en-US" dirty="0"/>
          </a:p>
          <a:p>
            <a:pPr marL="571500" indent="-571500">
              <a:buFont typeface="+mj-lt"/>
              <a:buAutoNum type="romanUcPeriod"/>
            </a:pPr>
            <a:endParaRPr lang="en-US" dirty="0"/>
          </a:p>
          <a:p>
            <a:pPr marL="571500" indent="-571500">
              <a:buFont typeface="+mj-lt"/>
              <a:buAutoNum type="romanUcPeriod"/>
            </a:pPr>
            <a:endParaRPr lang="en-US" dirty="0"/>
          </a:p>
          <a:p>
            <a:pPr marL="571500" indent="-571500">
              <a:buFont typeface="+mj-lt"/>
              <a:buAutoNum type="romanUcPeriod"/>
            </a:pPr>
            <a:endParaRPr lang="en-US" dirty="0"/>
          </a:p>
          <a:p>
            <a:pPr marL="571500" indent="-571500">
              <a:buFont typeface="+mj-lt"/>
              <a:buAutoNum type="romanUcPeriod"/>
            </a:pPr>
            <a:endParaRPr lang="en-US" dirty="0"/>
          </a:p>
          <a:p>
            <a:pPr marL="571500" indent="-571500">
              <a:buFont typeface="+mj-lt"/>
              <a:buAutoNum type="romanUcPeriod"/>
            </a:pPr>
            <a:endParaRPr lang="en-US" dirty="0"/>
          </a:p>
          <a:p>
            <a:pPr marL="571500" indent="-571500">
              <a:buFont typeface="+mj-lt"/>
              <a:buAutoNum type="romanUcPeriod"/>
            </a:pPr>
            <a:endParaRPr lang="en-US" dirty="0"/>
          </a:p>
          <a:p>
            <a:pPr marL="571500" indent="-571500">
              <a:buFont typeface="+mj-lt"/>
              <a:buAutoNum type="romanUcPeriod"/>
            </a:pPr>
            <a:endParaRPr lang="en-US" dirty="0"/>
          </a:p>
          <a:p>
            <a:endParaRPr lang="en-US" dirty="0"/>
          </a:p>
        </p:txBody>
      </p:sp>
    </p:spTree>
    <p:extLst>
      <p:ext uri="{BB962C8B-B14F-4D97-AF65-F5344CB8AC3E}">
        <p14:creationId xmlns:p14="http://schemas.microsoft.com/office/powerpoint/2010/main" val="3651131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lstStyle/>
          <a:p>
            <a:pPr algn="just"/>
            <a:r>
              <a:rPr lang="en-US" dirty="0"/>
              <a:t>Increases life expectancy: Formation of human capital raises life expectancy of the people. Health facilities and availability of nutritive food enable people to live a healthy and long life. This in turn, adds to the quality of life. </a:t>
            </a:r>
          </a:p>
          <a:p>
            <a:pPr algn="just"/>
            <a:r>
              <a:rPr lang="en-US" dirty="0"/>
              <a:t>Improves Quality of life: Educated and healthy people lead a good quality life.</a:t>
            </a:r>
          </a:p>
          <a:p>
            <a:pPr algn="just"/>
            <a:r>
              <a:rPr lang="en-US" dirty="0"/>
              <a:t>Control of population growth: It has been observed that educated persons have smaller families as compared to illiterate families. So, spread of education is necessary to control the population growth rate.   </a:t>
            </a:r>
          </a:p>
          <a:p>
            <a:endParaRPr lang="en-US" dirty="0"/>
          </a:p>
          <a:p>
            <a:endParaRPr lang="en-US" dirty="0"/>
          </a:p>
        </p:txBody>
      </p:sp>
    </p:spTree>
    <p:extLst>
      <p:ext uri="{BB962C8B-B14F-4D97-AF65-F5344CB8AC3E}">
        <p14:creationId xmlns:p14="http://schemas.microsoft.com/office/powerpoint/2010/main" val="3298507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buNone/>
            </a:pPr>
            <a:r>
              <a:rPr lang="en-US" dirty="0"/>
              <a:t>                        REPORT BY DEUTSCHE BANK</a:t>
            </a:r>
          </a:p>
          <a:p>
            <a:endParaRPr lang="en-US" dirty="0"/>
          </a:p>
        </p:txBody>
      </p:sp>
      <p:pic>
        <p:nvPicPr>
          <p:cNvPr id="1026" name="Picture 2" descr="C:\Users\KRISHNAS\Desktop\downlo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7441581" cy="396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131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lnSpc>
                <a:spcPct val="150000"/>
              </a:lnSpc>
            </a:pPr>
            <a:r>
              <a:rPr lang="en-US" dirty="0"/>
              <a:t>It is a German Bank. It published a report titled Global Growth Centers on 01/7/2005.</a:t>
            </a:r>
          </a:p>
          <a:p>
            <a:pPr>
              <a:lnSpc>
                <a:spcPct val="150000"/>
              </a:lnSpc>
            </a:pPr>
            <a:r>
              <a:rPr lang="en-US" dirty="0"/>
              <a:t>This report identified India as one of the major growth centers by 2020.</a:t>
            </a:r>
          </a:p>
          <a:p>
            <a:pPr>
              <a:lnSpc>
                <a:spcPct val="150000"/>
              </a:lnSpc>
            </a:pPr>
            <a:r>
              <a:rPr lang="en-US" dirty="0"/>
              <a:t>Human Capital is the most important factor that determines economic growth. Increase in human capital leads to increase in GDP.</a:t>
            </a:r>
          </a:p>
          <a:p>
            <a:pPr>
              <a:lnSpc>
                <a:spcPct val="150000"/>
              </a:lnSpc>
            </a:pPr>
            <a:r>
              <a:rPr lang="en-US" dirty="0"/>
              <a:t>Between 2005 and 2020, there will be 40% rise in the average years of education in India.</a:t>
            </a:r>
          </a:p>
        </p:txBody>
      </p:sp>
    </p:spTree>
    <p:extLst>
      <p:ext uri="{BB962C8B-B14F-4D97-AF65-F5344CB8AC3E}">
        <p14:creationId xmlns:p14="http://schemas.microsoft.com/office/powerpoint/2010/main" val="3651131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buNone/>
            </a:pPr>
            <a:r>
              <a:rPr lang="en-US" dirty="0"/>
              <a:t>                  REPORT BY WORLD BANK (IBRD)</a:t>
            </a:r>
          </a:p>
          <a:p>
            <a:endParaRPr lang="en-US" dirty="0"/>
          </a:p>
        </p:txBody>
      </p:sp>
      <p:pic>
        <p:nvPicPr>
          <p:cNvPr id="1026" name="Picture 2" descr="C:\Users\KRISHNAS\Desktop\feature-image-world-ban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131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1">
            <a:schemeClr val="accent2"/>
          </a:lnRef>
          <a:fillRef idx="2">
            <a:schemeClr val="accent2"/>
          </a:fillRef>
          <a:effectRef idx="1">
            <a:schemeClr val="accent2"/>
          </a:effectRef>
          <a:fontRef idx="minor">
            <a:schemeClr val="dk1"/>
          </a:fontRef>
        </p:style>
        <p:txBody>
          <a:bodyPr>
            <a:normAutofit fontScale="90000"/>
          </a:bodyPr>
          <a:lstStyle/>
          <a:p>
            <a:br>
              <a:rPr lang="en-US" sz="4000" dirty="0"/>
            </a:br>
            <a:r>
              <a:rPr lang="en-US" sz="4000" dirty="0"/>
              <a:t>India must develop in to a Knowledge Economy – World Bank</a:t>
            </a:r>
            <a:br>
              <a:rPr lang="en-US" dirty="0"/>
            </a:br>
            <a:endParaRPr lang="en-US" dirty="0"/>
          </a:p>
        </p:txBody>
      </p:sp>
      <p:pic>
        <p:nvPicPr>
          <p:cNvPr id="1026" name="Picture 2" descr="C:\Users\KRISHNAS\Desktop\timthum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55" y="1143001"/>
            <a:ext cx="9144000" cy="4191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181600"/>
            <a:ext cx="9144000" cy="1676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800" dirty="0"/>
              <a:t>                         The knowledge economy is the use of knowledge to create goods and services.  It reefers to development of skilled and educated manpower in order to  take the country to progress. Best Example is Japan</a:t>
            </a:r>
          </a:p>
        </p:txBody>
      </p:sp>
    </p:spTree>
    <p:extLst>
      <p:ext uri="{BB962C8B-B14F-4D97-AF65-F5344CB8AC3E}">
        <p14:creationId xmlns:p14="http://schemas.microsoft.com/office/powerpoint/2010/main" val="2765883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normAutofit/>
          </a:bodyPr>
          <a:lstStyle/>
          <a:p>
            <a:r>
              <a:rPr lang="en-US" sz="2900" dirty="0"/>
              <a:t>World Bank published a report titled, India and the knowledge economy – Leveraging Strengths and Weaknesses.</a:t>
            </a:r>
          </a:p>
          <a:p>
            <a:r>
              <a:rPr lang="en-US" sz="2900" dirty="0"/>
              <a:t>It states that India should make a change to the knowledge economy.</a:t>
            </a:r>
          </a:p>
          <a:p>
            <a:r>
              <a:rPr lang="en-US" sz="2900" dirty="0"/>
              <a:t>If India uses its knowledge like Ireland, then the per capita will increase from US$ 1000 (2002) to US $ 3000(2020).</a:t>
            </a:r>
          </a:p>
          <a:p>
            <a:r>
              <a:rPr lang="en-US" sz="2900" dirty="0"/>
              <a:t>India has everything needed for this change. There are large number of skilled workers, a well functioning democracy and a diversified science and technology infrastructure.</a:t>
            </a:r>
          </a:p>
          <a:p>
            <a:r>
              <a:rPr lang="en-US" sz="2900" dirty="0"/>
              <a:t>IT sector is well developed in India.</a:t>
            </a:r>
          </a:p>
          <a:p>
            <a:r>
              <a:rPr lang="en-US" sz="2900" dirty="0"/>
              <a:t>E Governance is already introduced.</a:t>
            </a:r>
          </a:p>
        </p:txBody>
      </p:sp>
    </p:spTree>
    <p:extLst>
      <p:ext uri="{BB962C8B-B14F-4D97-AF65-F5344CB8AC3E}">
        <p14:creationId xmlns:p14="http://schemas.microsoft.com/office/powerpoint/2010/main" val="3651131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KRISHNAS\Desktop\srs-software-requirement-specifications-1024x75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131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pPr algn="just"/>
            <a:r>
              <a:rPr lang="en-US" sz="3200" dirty="0"/>
              <a:t>          </a:t>
            </a:r>
            <a:br>
              <a:rPr lang="en-US" sz="3200" dirty="0"/>
            </a:br>
            <a:r>
              <a:rPr lang="en-US" sz="3200" dirty="0"/>
              <a:t>     Rapid Growth of Population: It reduces per capita availability of education, health and other facilities.</a:t>
            </a:r>
            <a:br>
              <a:rPr lang="en-US" sz="3200" dirty="0"/>
            </a:br>
            <a:endParaRPr lang="en-US" sz="3200" dirty="0"/>
          </a:p>
        </p:txBody>
      </p:sp>
      <p:pic>
        <p:nvPicPr>
          <p:cNvPr id="3074" name="Picture 2" descr="C:\Users\KRISHNAS\Desktop\140313war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45720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5902" y="1905000"/>
            <a:ext cx="4337316"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963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RISHNAS\Desktop\downloa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71357" y="1295400"/>
            <a:ext cx="4272643" cy="5029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KRISHNAS\Desktop\slide_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 y="1143000"/>
            <a:ext cx="4654550" cy="471382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5105400" y="2514600"/>
            <a:ext cx="3810000" cy="838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HUMAN CAPITAL</a:t>
            </a:r>
          </a:p>
        </p:txBody>
      </p:sp>
    </p:spTree>
    <p:extLst>
      <p:ext uri="{BB962C8B-B14F-4D97-AF65-F5344CB8AC3E}">
        <p14:creationId xmlns:p14="http://schemas.microsoft.com/office/powerpoint/2010/main" val="4277311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28800"/>
          </a:xfrm>
        </p:spPr>
        <p:style>
          <a:lnRef idx="1">
            <a:schemeClr val="accent2"/>
          </a:lnRef>
          <a:fillRef idx="2">
            <a:schemeClr val="accent2"/>
          </a:fillRef>
          <a:effectRef idx="1">
            <a:schemeClr val="accent2"/>
          </a:effectRef>
          <a:fontRef idx="minor">
            <a:schemeClr val="dk1"/>
          </a:fontRef>
        </p:style>
        <p:txBody>
          <a:bodyPr>
            <a:noAutofit/>
          </a:bodyPr>
          <a:lstStyle/>
          <a:p>
            <a:pPr algn="just"/>
            <a:br>
              <a:rPr lang="en-US" sz="3600" dirty="0"/>
            </a:br>
            <a:r>
              <a:rPr lang="en-US" sz="3600" dirty="0"/>
              <a:t>Brain Drain: Migration of educated, skilled and talented people to developed countries reduces the quality of human resources of India.</a:t>
            </a:r>
            <a:br>
              <a:rPr lang="en-US" sz="3600" dirty="0"/>
            </a:br>
            <a:endParaRPr lang="en-US" sz="3600" dirty="0"/>
          </a:p>
        </p:txBody>
      </p:sp>
      <p:pic>
        <p:nvPicPr>
          <p:cNvPr id="4098" name="Picture 2" descr="C:\Users\KRISHNAS\Desktop\Brain-Drain-in-India (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28800"/>
            <a:ext cx="9143826"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740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43840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just"/>
            <a:br>
              <a:rPr lang="en-US" sz="3100" dirty="0"/>
            </a:br>
            <a:r>
              <a:rPr lang="en-US" sz="3100" dirty="0"/>
              <a:t>                                             Unscientific Man Power Planning: </a:t>
            </a:r>
            <a:br>
              <a:rPr lang="en-US" sz="3100" dirty="0"/>
            </a:br>
            <a:r>
              <a:rPr lang="en-US" sz="3100" dirty="0"/>
              <a:t>The educational system is not tailored according to the demands of the job market. We have the problem of educated unemployment on one side and the scarcity of skilled men of certain categories on the other hand.</a:t>
            </a:r>
            <a:br>
              <a:rPr lang="en-US" dirty="0"/>
            </a:br>
            <a:endParaRPr lang="en-US" dirty="0"/>
          </a:p>
        </p:txBody>
      </p:sp>
      <p:pic>
        <p:nvPicPr>
          <p:cNvPr id="5122" name="Picture 2" descr="C:\Users\KRISHNAS\Desktop\downloa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440780"/>
            <a:ext cx="9137877" cy="4417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068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dirty="0"/>
              <a:t>Low Academic Standards: The quality of education imparted by many of our educational institutions is far below the international standards.</a:t>
            </a:r>
          </a:p>
          <a:p>
            <a:endParaRPr lang="en-US" dirty="0"/>
          </a:p>
          <a:p>
            <a:endParaRPr lang="en-US" dirty="0"/>
          </a:p>
        </p:txBody>
      </p:sp>
      <p:pic>
        <p:nvPicPr>
          <p:cNvPr id="6146" name="Picture 2" descr="C:\Users\KRISHNAS\Desktop\dc-Cover-17ev0jhuqq75ku7rpdslcsmao3-20190401025218.Medi.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0680"/>
            <a:ext cx="9144000" cy="522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131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dirty="0"/>
              <a:t>Lack of On the Job Training in Primary Sector: The facilities to train the farmers are inadequate in our country. Many of our farmers are unaware of the modern methods of cultivation.</a:t>
            </a:r>
          </a:p>
          <a:p>
            <a:endParaRPr lang="en-US" dirty="0"/>
          </a:p>
        </p:txBody>
      </p:sp>
      <p:pic>
        <p:nvPicPr>
          <p:cNvPr id="7170" name="Picture 2" descr="C:\Users\KRISHNAS\Desktop\59218-istyyqiixv-15538831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9144000" cy="480060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0" y="5715000"/>
            <a:ext cx="91440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No knowledge about modern methods</a:t>
            </a:r>
          </a:p>
        </p:txBody>
      </p:sp>
    </p:spTree>
    <p:extLst>
      <p:ext uri="{BB962C8B-B14F-4D97-AF65-F5344CB8AC3E}">
        <p14:creationId xmlns:p14="http://schemas.microsoft.com/office/powerpoint/2010/main" val="3651131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style>
          <a:lnRef idx="1">
            <a:schemeClr val="accent2"/>
          </a:lnRef>
          <a:fillRef idx="2">
            <a:schemeClr val="accent2"/>
          </a:fillRef>
          <a:effectRef idx="1">
            <a:schemeClr val="accent2"/>
          </a:effectRef>
          <a:fontRef idx="minor">
            <a:schemeClr val="dk1"/>
          </a:fontRef>
        </p:style>
        <p:txBody>
          <a:bodyPr>
            <a:normAutofit/>
          </a:bodyPr>
          <a:lstStyle/>
          <a:p>
            <a:r>
              <a:rPr lang="en-US" sz="3200" dirty="0"/>
              <a:t>STEPS TO OVERCOME THE PROBLEMS FACED BY HUMAN CAPITAL FORMATION</a:t>
            </a:r>
          </a:p>
        </p:txBody>
      </p:sp>
      <p:pic>
        <p:nvPicPr>
          <p:cNvPr id="1026" name="Picture 2" descr="C:\Users\KRISHNAS\Desktop\Block-Diagram-311-SEGMENTATION-Segmentation-of-image-is-the-process-of-separating-a.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859314"/>
            <a:ext cx="8024206" cy="4998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616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133600"/>
          </a:xfrm>
        </p:spPr>
        <p:txBody>
          <a:bodyPr>
            <a:normAutofit fontScale="90000"/>
          </a:bodyPr>
          <a:lstStyle/>
          <a:p>
            <a:pPr algn="just"/>
            <a:br>
              <a:rPr lang="en-US" sz="3600" dirty="0"/>
            </a:br>
            <a:br>
              <a:rPr lang="en-US" sz="3600" dirty="0"/>
            </a:br>
            <a:r>
              <a:rPr lang="en-US" sz="3600" dirty="0"/>
              <a:t>                  Steps should be taken to prevent Brain Drain. Employment and business opportunities should be provided to skilled and talented people. Research and development facilities have to be developed.</a:t>
            </a:r>
            <a:br>
              <a:rPr lang="en-US" dirty="0"/>
            </a:br>
            <a:br>
              <a:rPr lang="en-US" dirty="0"/>
            </a:br>
            <a:endParaRPr lang="en-US" dirty="0"/>
          </a:p>
        </p:txBody>
      </p:sp>
      <p:pic>
        <p:nvPicPr>
          <p:cNvPr id="8194" name="Picture 2" descr="C:\Users\KRISHNAS\Desktop\4619094142_5e7cef3949_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2057400"/>
            <a:ext cx="91440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775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2"/>
          </a:lnRef>
          <a:fillRef idx="2">
            <a:schemeClr val="accent2"/>
          </a:fillRef>
          <a:effectRef idx="1">
            <a:schemeClr val="accent2"/>
          </a:effectRef>
          <a:fontRef idx="minor">
            <a:schemeClr val="dk1"/>
          </a:fontRef>
        </p:style>
        <p:txBody>
          <a:bodyPr/>
          <a:lstStyle/>
          <a:p>
            <a:r>
              <a:rPr lang="en-US" b="1" dirty="0"/>
              <a:t>Technical education </a:t>
            </a:r>
            <a:r>
              <a:rPr lang="en-US" dirty="0"/>
              <a:t>has to be given more importance. Technically educated people find it easy to get employment. The Government should set up technical institutes with all the required infrastructural facilities. The quality of education has to be improved.</a:t>
            </a:r>
          </a:p>
          <a:p>
            <a:endParaRPr lang="en-US" dirty="0"/>
          </a:p>
        </p:txBody>
      </p:sp>
      <p:pic>
        <p:nvPicPr>
          <p:cNvPr id="9218" name="Picture 2" descr="C:\Users\KRISHNAS\Desktop\downloa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00399"/>
            <a:ext cx="9144000" cy="3683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131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pPr algn="just"/>
            <a:br>
              <a:rPr lang="en-US" sz="3600" dirty="0"/>
            </a:br>
            <a:r>
              <a:rPr lang="en-US" sz="3600" dirty="0"/>
              <a:t>Secondary education has to be made free and compulsory. This will help to create well informed citizens.</a:t>
            </a:r>
            <a:br>
              <a:rPr lang="en-US" dirty="0"/>
            </a:br>
            <a:endParaRPr lang="en-US" dirty="0"/>
          </a:p>
        </p:txBody>
      </p:sp>
      <p:pic>
        <p:nvPicPr>
          <p:cNvPr id="10243" name="Picture 3" descr="C:\Users\KRISHNAS\Desktop\download.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7630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8160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pPr algn="just"/>
            <a:br>
              <a:rPr lang="en-US" sz="2700" dirty="0"/>
            </a:br>
            <a:r>
              <a:rPr lang="en-US" sz="2700" dirty="0"/>
              <a:t>The </a:t>
            </a:r>
            <a:r>
              <a:rPr lang="en-US" sz="2700" b="1" dirty="0"/>
              <a:t>Government investment in health sector </a:t>
            </a:r>
            <a:r>
              <a:rPr lang="en-US" sz="2700" dirty="0"/>
              <a:t>should be increased. Health care should be made affordable to the poorer sections of the society.</a:t>
            </a:r>
            <a:br>
              <a:rPr lang="en-US" dirty="0"/>
            </a:br>
            <a:endParaRPr lang="en-US" dirty="0"/>
          </a:p>
        </p:txBody>
      </p:sp>
      <p:pic>
        <p:nvPicPr>
          <p:cNvPr id="11266" name="Picture 2" descr="C:\Users\KRISHNAS\Desktop\GovernmentHospitalImage_By_Theleading10_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425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1">
            <a:schemeClr val="accent3"/>
          </a:lnRef>
          <a:fillRef idx="2">
            <a:schemeClr val="accent3"/>
          </a:fillRef>
          <a:effectRef idx="1">
            <a:schemeClr val="accent3"/>
          </a:effectRef>
          <a:fontRef idx="minor">
            <a:schemeClr val="dk1"/>
          </a:fontRef>
        </p:style>
        <p:txBody>
          <a:bodyPr>
            <a:noAutofit/>
          </a:bodyPr>
          <a:lstStyle/>
          <a:p>
            <a:pPr algn="just"/>
            <a:br>
              <a:rPr lang="en-US" sz="2800" dirty="0"/>
            </a:br>
            <a:r>
              <a:rPr lang="en-US" sz="2800" dirty="0"/>
              <a:t>Higher education should be made affordable to all sections of the society. The quality of higher education has to be improved.</a:t>
            </a:r>
            <a:br>
              <a:rPr lang="en-US" sz="2800" dirty="0"/>
            </a:br>
            <a:endParaRPr lang="en-US" sz="2800" dirty="0"/>
          </a:p>
        </p:txBody>
      </p:sp>
      <p:pic>
        <p:nvPicPr>
          <p:cNvPr id="2050" name="Picture 2" descr="C:\Users\KRISHNAS\Desktop\Higher-education.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926" y="1600200"/>
            <a:ext cx="8716474"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798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370917626"/>
              </p:ext>
            </p:extLst>
          </p:nvPr>
        </p:nvGraphicFramePr>
        <p:xfrm>
          <a:off x="20782" y="0"/>
          <a:ext cx="9144000" cy="8054927"/>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770207">
                <a:tc>
                  <a:txBody>
                    <a:bodyPr/>
                    <a:lstStyle/>
                    <a:p>
                      <a:r>
                        <a:rPr lang="en-US" sz="3600" dirty="0">
                          <a:solidFill>
                            <a:srgbClr val="FFFF00"/>
                          </a:solidFill>
                        </a:rPr>
                        <a:t>PHYSICAL CAPITAL</a:t>
                      </a:r>
                    </a:p>
                  </a:txBody>
                  <a:tcPr/>
                </a:tc>
                <a:tc>
                  <a:txBody>
                    <a:bodyPr/>
                    <a:lstStyle/>
                    <a:p>
                      <a:r>
                        <a:rPr lang="en-US" sz="3600" dirty="0">
                          <a:solidFill>
                            <a:srgbClr val="FFFF00"/>
                          </a:solidFill>
                        </a:rPr>
                        <a:t>HUMAN CAPITAL</a:t>
                      </a:r>
                    </a:p>
                  </a:txBody>
                  <a:tcPr/>
                </a:tc>
                <a:extLst>
                  <a:ext uri="{0D108BD9-81ED-4DB2-BD59-A6C34878D82A}">
                    <a16:rowId xmlns:a16="http://schemas.microsoft.com/office/drawing/2014/main" val="10000"/>
                  </a:ext>
                </a:extLst>
              </a:tr>
              <a:tr h="1329396">
                <a:tc>
                  <a:txBody>
                    <a:bodyPr/>
                    <a:lstStyle/>
                    <a:p>
                      <a:r>
                        <a:rPr lang="en-US" sz="3200" dirty="0"/>
                        <a:t>Man made</a:t>
                      </a:r>
                      <a:r>
                        <a:rPr lang="en-US" sz="3200" baseline="0" dirty="0"/>
                        <a:t> means of production</a:t>
                      </a:r>
                      <a:endParaRPr lang="en-US" sz="3200" dirty="0"/>
                    </a:p>
                  </a:txBody>
                  <a:tcPr/>
                </a:tc>
                <a:tc>
                  <a:txBody>
                    <a:bodyPr/>
                    <a:lstStyle/>
                    <a:p>
                      <a:r>
                        <a:rPr lang="en-US" sz="3200" dirty="0"/>
                        <a:t>Skill, ability, education and knowledge possessed people</a:t>
                      </a:r>
                    </a:p>
                  </a:txBody>
                  <a:tcPr/>
                </a:tc>
                <a:extLst>
                  <a:ext uri="{0D108BD9-81ED-4DB2-BD59-A6C34878D82A}">
                    <a16:rowId xmlns:a16="http://schemas.microsoft.com/office/drawing/2014/main" val="10001"/>
                  </a:ext>
                </a:extLst>
              </a:tr>
              <a:tr h="1329396">
                <a:tc>
                  <a:txBody>
                    <a:bodyPr/>
                    <a:lstStyle/>
                    <a:p>
                      <a:r>
                        <a:rPr lang="en-US" sz="3200" dirty="0"/>
                        <a:t>Tangible and can be sold</a:t>
                      </a:r>
                      <a:r>
                        <a:rPr lang="en-US" sz="3200" baseline="0" dirty="0"/>
                        <a:t> in the market</a:t>
                      </a:r>
                      <a:endParaRPr lang="en-US" sz="3200" dirty="0"/>
                    </a:p>
                  </a:txBody>
                  <a:tcPr/>
                </a:tc>
                <a:tc>
                  <a:txBody>
                    <a:bodyPr/>
                    <a:lstStyle/>
                    <a:p>
                      <a:r>
                        <a:rPr lang="en-US" sz="3200" dirty="0"/>
                        <a:t>Intangible, cannot be sold. Only</a:t>
                      </a:r>
                      <a:r>
                        <a:rPr lang="en-US" sz="3200" baseline="0" dirty="0"/>
                        <a:t> services can be provided.</a:t>
                      </a:r>
                      <a:endParaRPr lang="en-US" sz="3200" dirty="0"/>
                    </a:p>
                  </a:txBody>
                  <a:tcPr/>
                </a:tc>
                <a:extLst>
                  <a:ext uri="{0D108BD9-81ED-4DB2-BD59-A6C34878D82A}">
                    <a16:rowId xmlns:a16="http://schemas.microsoft.com/office/drawing/2014/main" val="10002"/>
                  </a:ext>
                </a:extLst>
              </a:tr>
              <a:tr h="770207">
                <a:tc>
                  <a:txBody>
                    <a:bodyPr/>
                    <a:lstStyle/>
                    <a:p>
                      <a:r>
                        <a:rPr lang="en-US" sz="3200" dirty="0"/>
                        <a:t>It is more mobile between</a:t>
                      </a:r>
                      <a:r>
                        <a:rPr lang="en-US" sz="3200" baseline="0" dirty="0"/>
                        <a:t> countries</a:t>
                      </a:r>
                      <a:endParaRPr lang="en-US" sz="3200" dirty="0"/>
                    </a:p>
                  </a:txBody>
                  <a:tcPr/>
                </a:tc>
                <a:tc>
                  <a:txBody>
                    <a:bodyPr/>
                    <a:lstStyle/>
                    <a:p>
                      <a:r>
                        <a:rPr lang="en-US" sz="3200" dirty="0"/>
                        <a:t>It is less mobile between countries</a:t>
                      </a:r>
                    </a:p>
                  </a:txBody>
                  <a:tcPr/>
                </a:tc>
                <a:extLst>
                  <a:ext uri="{0D108BD9-81ED-4DB2-BD59-A6C34878D82A}">
                    <a16:rowId xmlns:a16="http://schemas.microsoft.com/office/drawing/2014/main" val="10003"/>
                  </a:ext>
                </a:extLst>
              </a:tr>
              <a:tr h="1329396">
                <a:tc>
                  <a:txBody>
                    <a:bodyPr/>
                    <a:lstStyle/>
                    <a:p>
                      <a:r>
                        <a:rPr lang="en-US" sz="3200" dirty="0"/>
                        <a:t>Can be separated from the owner</a:t>
                      </a:r>
                    </a:p>
                  </a:txBody>
                  <a:tcPr/>
                </a:tc>
                <a:tc>
                  <a:txBody>
                    <a:bodyPr/>
                    <a:lstStyle/>
                    <a:p>
                      <a:r>
                        <a:rPr lang="en-US" sz="3200" dirty="0"/>
                        <a:t>It is built in the body and mind of owner. Cannot be separated.</a:t>
                      </a:r>
                    </a:p>
                  </a:txBody>
                  <a:tcPr/>
                </a:tc>
                <a:extLst>
                  <a:ext uri="{0D108BD9-81ED-4DB2-BD59-A6C34878D82A}">
                    <a16:rowId xmlns:a16="http://schemas.microsoft.com/office/drawing/2014/main" val="10004"/>
                  </a:ext>
                </a:extLst>
              </a:tr>
              <a:tr h="1329396">
                <a:tc>
                  <a:txBody>
                    <a:bodyPr/>
                    <a:lstStyle/>
                    <a:p>
                      <a:r>
                        <a:rPr lang="en-US" sz="3200" dirty="0"/>
                        <a:t>It depreciates with the passage of time</a:t>
                      </a:r>
                    </a:p>
                  </a:txBody>
                  <a:tcPr/>
                </a:tc>
                <a:tc>
                  <a:txBody>
                    <a:bodyPr/>
                    <a:lstStyle/>
                    <a:p>
                      <a:r>
                        <a:rPr lang="en-US" sz="3200" dirty="0"/>
                        <a:t>Depreciation can be reduced by</a:t>
                      </a:r>
                      <a:r>
                        <a:rPr lang="en-US" sz="3200" baseline="0" dirty="0"/>
                        <a:t> investing in education and training.</a:t>
                      </a:r>
                      <a:endParaRPr lang="en-US" sz="32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56606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81200"/>
          </a:xfrm>
        </p:spPr>
        <p:style>
          <a:lnRef idx="1">
            <a:schemeClr val="accent2"/>
          </a:lnRef>
          <a:fillRef idx="2">
            <a:schemeClr val="accent2"/>
          </a:fillRef>
          <a:effectRef idx="1">
            <a:schemeClr val="accent2"/>
          </a:effectRef>
          <a:fontRef idx="minor">
            <a:schemeClr val="dk1"/>
          </a:fontRef>
        </p:style>
        <p:txBody>
          <a:bodyPr>
            <a:noAutofit/>
          </a:bodyPr>
          <a:lstStyle/>
          <a:p>
            <a:pPr algn="just"/>
            <a:br>
              <a:rPr lang="en-US" sz="2800" dirty="0"/>
            </a:br>
            <a:r>
              <a:rPr lang="en-US" sz="3200" dirty="0"/>
              <a:t>                                        Proper work culture has to be developed among the people. They have to be motivated to make contributions towards nation building.</a:t>
            </a:r>
            <a:br>
              <a:rPr lang="en-US" sz="3200" dirty="0"/>
            </a:br>
            <a:endParaRPr lang="en-US" sz="3200" dirty="0"/>
          </a:p>
        </p:txBody>
      </p:sp>
      <p:pic>
        <p:nvPicPr>
          <p:cNvPr id="3074" name="Picture 2" descr="C:\Users\KRISHNAS\Desktop\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981200"/>
            <a:ext cx="91440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510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normAutofit/>
          </a:bodyPr>
          <a:lstStyle/>
          <a:p>
            <a:r>
              <a:rPr lang="en-US" dirty="0"/>
              <a:t>Steps should be taken to provide education and training to the farmers.</a:t>
            </a:r>
          </a:p>
          <a:p>
            <a:endParaRPr lang="en-US" dirty="0"/>
          </a:p>
          <a:p>
            <a:endParaRPr lang="en-US" dirty="0"/>
          </a:p>
          <a:p>
            <a:endParaRPr lang="en-US" dirty="0"/>
          </a:p>
        </p:txBody>
      </p:sp>
      <p:pic>
        <p:nvPicPr>
          <p:cNvPr id="4098" name="Picture 2" descr="C:\Users\KRISHNAS\Desktop\Smart-Skills-Development-Pro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8740"/>
            <a:ext cx="9144000" cy="5509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1311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IMPORTANCE OF GOVERNMENT INTERFERENCE IN EDUCATION AND HEALTH CARE</a:t>
            </a:r>
            <a:br>
              <a:rPr lang="en-US" dirty="0"/>
            </a:br>
            <a:endParaRPr lang="en-US" dirty="0"/>
          </a:p>
        </p:txBody>
      </p:sp>
      <p:pic>
        <p:nvPicPr>
          <p:cNvPr id="5122" name="Picture 2" descr="C:\Users\KRISHNAS\Desktop\17-web-comm-wolfram-300x250-op-copyright-gett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143000"/>
            <a:ext cx="8991600" cy="5749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7991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2"/>
          </a:lnRef>
          <a:fillRef idx="2">
            <a:schemeClr val="accent2"/>
          </a:fillRef>
          <a:effectRef idx="1">
            <a:schemeClr val="accent2"/>
          </a:effectRef>
          <a:fontRef idx="minor">
            <a:schemeClr val="dk1"/>
          </a:fontRef>
        </p:style>
        <p:txBody>
          <a:bodyPr/>
          <a:lstStyle/>
          <a:p>
            <a:pPr algn="ctr"/>
            <a:r>
              <a:rPr lang="en-US" dirty="0"/>
              <a:t>IMPORTANCE OF GOVERNMENT INTERFERENCE IN EDUCATION AND HEALTH CARE</a:t>
            </a:r>
          </a:p>
          <a:p>
            <a:pPr algn="just"/>
            <a:r>
              <a:rPr lang="en-US" dirty="0"/>
              <a:t>Expenditure on education and health makes long term impact. They cannot be easily reversed. So, Government interference is necessary to ensure quality.</a:t>
            </a:r>
          </a:p>
          <a:p>
            <a:pPr algn="just"/>
            <a:r>
              <a:rPr lang="en-US" dirty="0"/>
              <a:t>Common people do not know about the quality of services provided by educational and health care institutions. Government interference will ensure quality services at affordable prices to the people.</a:t>
            </a:r>
          </a:p>
          <a:p>
            <a:pPr algn="just"/>
            <a:r>
              <a:rPr lang="en-US" dirty="0"/>
              <a:t>Basic education and health care are the rights of citizens. So, it is the duty of the Government to provide them free of cost to the poor people. </a:t>
            </a:r>
          </a:p>
          <a:p>
            <a:pPr algn="just"/>
            <a:endParaRPr lang="en-US" dirty="0"/>
          </a:p>
        </p:txBody>
      </p:sp>
    </p:spTree>
    <p:extLst>
      <p:ext uri="{BB962C8B-B14F-4D97-AF65-F5344CB8AC3E}">
        <p14:creationId xmlns:p14="http://schemas.microsoft.com/office/powerpoint/2010/main" val="36511311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dirty="0"/>
              <a:t>INSTITUTIONS THAT FACILITATE AND GUIDE EDUCATIONAL INSTITUTIONS IN INDIA</a:t>
            </a:r>
          </a:p>
          <a:p>
            <a:endParaRPr lang="en-US" dirty="0"/>
          </a:p>
        </p:txBody>
      </p:sp>
      <p:pic>
        <p:nvPicPr>
          <p:cNvPr id="6146" name="Picture 2" descr="C:\Users\KRISHNAS\Desktop\downloa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1600200"/>
            <a:ext cx="3357121" cy="25146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KRISHNAS\Desktop\download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101" y="1750002"/>
            <a:ext cx="3771900" cy="191588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KRISHNAS\Desktop\download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014354"/>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1311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80978932"/>
              </p:ext>
            </p:extLst>
          </p:nvPr>
        </p:nvGraphicFramePr>
        <p:xfrm>
          <a:off x="27709" y="15240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Connector 6"/>
          <p:cNvCxnSpPr/>
          <p:nvPr/>
        </p:nvCxnSpPr>
        <p:spPr>
          <a:xfrm>
            <a:off x="533400" y="4343400"/>
            <a:ext cx="0" cy="2667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33400" y="50292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1143000" y="4800600"/>
            <a:ext cx="28956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0.64% IN 1952</a:t>
            </a:r>
          </a:p>
        </p:txBody>
      </p:sp>
      <p:cxnSp>
        <p:nvCxnSpPr>
          <p:cNvPr id="14" name="Straight Arrow Connector 13"/>
          <p:cNvCxnSpPr/>
          <p:nvPr/>
        </p:nvCxnSpPr>
        <p:spPr>
          <a:xfrm>
            <a:off x="533400" y="61722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371600" y="5943600"/>
            <a:ext cx="3124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4.13% IN 2014</a:t>
            </a:r>
          </a:p>
        </p:txBody>
      </p:sp>
    </p:spTree>
    <p:extLst>
      <p:ext uri="{BB962C8B-B14F-4D97-AF65-F5344CB8AC3E}">
        <p14:creationId xmlns:p14="http://schemas.microsoft.com/office/powerpoint/2010/main" val="27431671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lstStyle/>
          <a:p>
            <a:r>
              <a:rPr lang="en-US" dirty="0"/>
              <a:t>Largest part of Government expenditure is on Primary Education.</a:t>
            </a:r>
          </a:p>
          <a:p>
            <a:r>
              <a:rPr lang="en-US" dirty="0"/>
              <a:t>Expenditure per student is highest in tertiary education(Higher Education).</a:t>
            </a:r>
          </a:p>
          <a:p>
            <a:r>
              <a:rPr lang="en-US" dirty="0"/>
              <a:t>Inter- State variations in per capita  expenditure  on elementary education</a:t>
            </a:r>
          </a:p>
          <a:p>
            <a:endParaRPr lang="en-US" dirty="0"/>
          </a:p>
          <a:p>
            <a:pPr marL="0" indent="0">
              <a:buNone/>
            </a:pPr>
            <a:endParaRPr lang="en-US" dirty="0"/>
          </a:p>
          <a:p>
            <a:endParaRPr lang="en-US" dirty="0"/>
          </a:p>
          <a:p>
            <a:pPr marL="0" indent="0">
              <a:buNone/>
            </a:pPr>
            <a:r>
              <a:rPr lang="en-US" dirty="0"/>
              <a:t>    </a:t>
            </a:r>
            <a:r>
              <a:rPr lang="en-US" dirty="0" err="1"/>
              <a:t>Rs</a:t>
            </a:r>
            <a:r>
              <a:rPr lang="en-US" dirty="0"/>
              <a:t>. 34651 in                                     </a:t>
            </a:r>
            <a:r>
              <a:rPr lang="en-US" dirty="0" err="1"/>
              <a:t>Rs</a:t>
            </a:r>
            <a:r>
              <a:rPr lang="en-US" dirty="0"/>
              <a:t>. 4088 in</a:t>
            </a:r>
          </a:p>
          <a:p>
            <a:pPr marL="0" indent="0">
              <a:buNone/>
            </a:pPr>
            <a:r>
              <a:rPr lang="en-US" dirty="0"/>
              <a:t>Himachal Pradesh                                     Bihar</a:t>
            </a:r>
          </a:p>
          <a:p>
            <a:endParaRPr lang="en-US" dirty="0"/>
          </a:p>
        </p:txBody>
      </p:sp>
      <p:cxnSp>
        <p:nvCxnSpPr>
          <p:cNvPr id="5" name="Straight Arrow Connector 4"/>
          <p:cNvCxnSpPr/>
          <p:nvPr/>
        </p:nvCxnSpPr>
        <p:spPr>
          <a:xfrm flipH="1">
            <a:off x="1447800" y="3124200"/>
            <a:ext cx="28194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267200" y="3124200"/>
            <a:ext cx="29718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5403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3600" dirty="0"/>
              <a:t>Expenditure on Education is insufficient in India </a:t>
            </a:r>
          </a:p>
        </p:txBody>
      </p:sp>
      <p:sp>
        <p:nvSpPr>
          <p:cNvPr id="3" name="Content Placeholder 2"/>
          <p:cNvSpPr>
            <a:spLocks noGrp="1"/>
          </p:cNvSpPr>
          <p:nvPr>
            <p:ph idx="1"/>
          </p:nvPr>
        </p:nvSpPr>
        <p:spPr>
          <a:xfrm>
            <a:off x="0" y="685800"/>
            <a:ext cx="9144000" cy="6172200"/>
          </a:xfrm>
        </p:spPr>
        <p:style>
          <a:lnRef idx="1">
            <a:schemeClr val="accent5"/>
          </a:lnRef>
          <a:fillRef idx="2">
            <a:schemeClr val="accent5"/>
          </a:fillRef>
          <a:effectRef idx="1">
            <a:schemeClr val="accent5"/>
          </a:effectRef>
          <a:fontRef idx="minor">
            <a:schemeClr val="dk1"/>
          </a:fontRef>
        </p:style>
        <p:txBody>
          <a:bodyPr>
            <a:normAutofit fontScale="92500"/>
          </a:bodyPr>
          <a:lstStyle/>
          <a:p>
            <a:pPr>
              <a:lnSpc>
                <a:spcPct val="150000"/>
              </a:lnSpc>
            </a:pPr>
            <a:r>
              <a:rPr lang="en-US" dirty="0"/>
              <a:t>The Education Commission recommended that at least 6% of the GDP should be spent on education. Our expenditure is less than 4%.</a:t>
            </a:r>
          </a:p>
          <a:p>
            <a:pPr>
              <a:lnSpc>
                <a:spcPct val="150000"/>
              </a:lnSpc>
            </a:pPr>
            <a:r>
              <a:rPr lang="en-US" dirty="0"/>
              <a:t>Tapas </a:t>
            </a:r>
            <a:r>
              <a:rPr lang="en-US" dirty="0" err="1"/>
              <a:t>Majumdar</a:t>
            </a:r>
            <a:r>
              <a:rPr lang="en-US" dirty="0"/>
              <a:t> Committee recommended that the Government should spend at least 1.37lakh crore during a period of 10 years(1998 -99 to 2006 – 07) to provide education to all the children below 14 years. We failed to spend that much amount of money. </a:t>
            </a:r>
          </a:p>
        </p:txBody>
      </p:sp>
    </p:spTree>
    <p:extLst>
      <p:ext uri="{BB962C8B-B14F-4D97-AF65-F5344CB8AC3E}">
        <p14:creationId xmlns:p14="http://schemas.microsoft.com/office/powerpoint/2010/main" val="38521527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33015039"/>
              </p:ext>
            </p:extLst>
          </p:nvPr>
        </p:nvGraphicFramePr>
        <p:xfrm>
          <a:off x="0" y="1600200"/>
          <a:ext cx="9144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0" y="76200"/>
            <a:ext cx="9144000" cy="990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t>Achievements of India in the field of Education</a:t>
            </a:r>
          </a:p>
        </p:txBody>
      </p:sp>
    </p:spTree>
    <p:extLst>
      <p:ext uri="{BB962C8B-B14F-4D97-AF65-F5344CB8AC3E}">
        <p14:creationId xmlns:p14="http://schemas.microsoft.com/office/powerpoint/2010/main" val="22686515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n-US" sz="3200" dirty="0"/>
              <a:t>IMPORTANCE OF WOMEN’S EDUCATION IN INDIA</a:t>
            </a:r>
          </a:p>
        </p:txBody>
      </p:sp>
      <p:pic>
        <p:nvPicPr>
          <p:cNvPr id="7170" name="Picture 2" descr="C:\Users\KRISHNAS\Desktop\educating-woma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19932"/>
            <a:ext cx="9143999" cy="611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616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712606852"/>
              </p:ext>
            </p:extLst>
          </p:nvPr>
        </p:nvGraphicFramePr>
        <p:xfrm>
          <a:off x="0" y="0"/>
          <a:ext cx="9144000" cy="68580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451113">
                <a:tc>
                  <a:txBody>
                    <a:bodyPr/>
                    <a:lstStyle/>
                    <a:p>
                      <a:r>
                        <a:rPr lang="en-US" sz="3200" dirty="0"/>
                        <a:t>HUMAN CAPITAL</a:t>
                      </a:r>
                    </a:p>
                  </a:txBody>
                  <a:tcPr/>
                </a:tc>
                <a:tc>
                  <a:txBody>
                    <a:bodyPr/>
                    <a:lstStyle/>
                    <a:p>
                      <a:r>
                        <a:rPr lang="en-US" sz="3200" dirty="0"/>
                        <a:t>HUMAN DEVELOPMENT</a:t>
                      </a:r>
                    </a:p>
                  </a:txBody>
                  <a:tcPr/>
                </a:tc>
                <a:extLst>
                  <a:ext uri="{0D108BD9-81ED-4DB2-BD59-A6C34878D82A}">
                    <a16:rowId xmlns:a16="http://schemas.microsoft.com/office/drawing/2014/main" val="10000"/>
                  </a:ext>
                </a:extLst>
              </a:tr>
              <a:tr h="1451113">
                <a:tc>
                  <a:txBody>
                    <a:bodyPr/>
                    <a:lstStyle/>
                    <a:p>
                      <a:r>
                        <a:rPr lang="en-US" sz="3200" dirty="0"/>
                        <a:t>It is a narrow concept</a:t>
                      </a:r>
                    </a:p>
                  </a:txBody>
                  <a:tcPr/>
                </a:tc>
                <a:tc>
                  <a:txBody>
                    <a:bodyPr/>
                    <a:lstStyle/>
                    <a:p>
                      <a:r>
                        <a:rPr lang="en-US" sz="3200" dirty="0"/>
                        <a:t>It is a broader concept</a:t>
                      </a:r>
                    </a:p>
                  </a:txBody>
                  <a:tcPr/>
                </a:tc>
                <a:extLst>
                  <a:ext uri="{0D108BD9-81ED-4DB2-BD59-A6C34878D82A}">
                    <a16:rowId xmlns:a16="http://schemas.microsoft.com/office/drawing/2014/main" val="10001"/>
                  </a:ext>
                </a:extLst>
              </a:tr>
              <a:tr h="2504661">
                <a:tc>
                  <a:txBody>
                    <a:bodyPr/>
                    <a:lstStyle/>
                    <a:p>
                      <a:r>
                        <a:rPr lang="en-US" sz="3200" dirty="0"/>
                        <a:t>It considers education and health as means to increase </a:t>
                      </a:r>
                      <a:r>
                        <a:rPr lang="en-US" sz="3200" dirty="0" err="1"/>
                        <a:t>labour</a:t>
                      </a:r>
                      <a:r>
                        <a:rPr lang="en-US" sz="3200" dirty="0"/>
                        <a:t> productivity</a:t>
                      </a:r>
                    </a:p>
                  </a:txBody>
                  <a:tcPr/>
                </a:tc>
                <a:tc>
                  <a:txBody>
                    <a:bodyPr/>
                    <a:lstStyle/>
                    <a:p>
                      <a:r>
                        <a:rPr lang="en-US" sz="3200" dirty="0"/>
                        <a:t>It considers education and health as factors needed for the wellbeing</a:t>
                      </a:r>
                      <a:r>
                        <a:rPr lang="en-US" sz="3200" baseline="0" dirty="0"/>
                        <a:t> of human beings</a:t>
                      </a:r>
                      <a:endParaRPr lang="en-US" sz="3200" dirty="0"/>
                    </a:p>
                  </a:txBody>
                  <a:tcPr/>
                </a:tc>
                <a:extLst>
                  <a:ext uri="{0D108BD9-81ED-4DB2-BD59-A6C34878D82A}">
                    <a16:rowId xmlns:a16="http://schemas.microsoft.com/office/drawing/2014/main" val="10002"/>
                  </a:ext>
                </a:extLst>
              </a:tr>
              <a:tr h="1451113">
                <a:tc>
                  <a:txBody>
                    <a:bodyPr/>
                    <a:lstStyle/>
                    <a:p>
                      <a:r>
                        <a:rPr lang="en-US" sz="3200" dirty="0"/>
                        <a:t>It treats human beings as means to an end</a:t>
                      </a:r>
                    </a:p>
                  </a:txBody>
                  <a:tcPr/>
                </a:tc>
                <a:tc>
                  <a:txBody>
                    <a:bodyPr/>
                    <a:lstStyle/>
                    <a:p>
                      <a:r>
                        <a:rPr lang="en-US" sz="3200" dirty="0"/>
                        <a:t>Human beings are end in themselves</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511311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style>
          <a:lnRef idx="1">
            <a:schemeClr val="accent2"/>
          </a:lnRef>
          <a:fillRef idx="2">
            <a:schemeClr val="accent2"/>
          </a:fillRef>
          <a:effectRef idx="1">
            <a:schemeClr val="accent2"/>
          </a:effectRef>
          <a:fontRef idx="minor">
            <a:schemeClr val="dk1"/>
          </a:fontRef>
        </p:style>
        <p:txBody>
          <a:bodyPr>
            <a:normAutofit/>
          </a:bodyPr>
          <a:lstStyle/>
          <a:p>
            <a:r>
              <a:rPr lang="en-US" sz="3200" dirty="0"/>
              <a:t>IMPORTANCE OF WOMEN’S EDUCATION IN INDIA</a:t>
            </a:r>
          </a:p>
        </p:txBody>
      </p:sp>
      <p:sp>
        <p:nvSpPr>
          <p:cNvPr id="3" name="Content Placeholder 2"/>
          <p:cNvSpPr>
            <a:spLocks noGrp="1"/>
          </p:cNvSpPr>
          <p:nvPr>
            <p:ph idx="1"/>
          </p:nvPr>
        </p:nvSpPr>
        <p:spPr>
          <a:xfrm>
            <a:off x="0" y="609600"/>
            <a:ext cx="9144000" cy="6248400"/>
          </a:xfrm>
        </p:spPr>
        <p:style>
          <a:lnRef idx="1">
            <a:schemeClr val="accent2"/>
          </a:lnRef>
          <a:fillRef idx="2">
            <a:schemeClr val="accent2"/>
          </a:fillRef>
          <a:effectRef idx="1">
            <a:schemeClr val="accent2"/>
          </a:effectRef>
          <a:fontRef idx="minor">
            <a:schemeClr val="dk1"/>
          </a:fontRef>
        </p:style>
        <p:txBody>
          <a:bodyPr>
            <a:normAutofit fontScale="92500"/>
          </a:bodyPr>
          <a:lstStyle/>
          <a:p>
            <a:r>
              <a:rPr lang="en-US" dirty="0"/>
              <a:t>Women constitute nearly 50% of the population. They are valuable human resources. Educating them will help in the economic development of our country.</a:t>
            </a:r>
          </a:p>
          <a:p>
            <a:r>
              <a:rPr lang="en-US" dirty="0"/>
              <a:t>Education will contribute to women empowerment and achieving the goal of gender equality.</a:t>
            </a:r>
          </a:p>
          <a:p>
            <a:r>
              <a:rPr lang="en-US" dirty="0"/>
              <a:t>It will help in better care for children and reduction in infant mortality rate.</a:t>
            </a:r>
          </a:p>
          <a:p>
            <a:r>
              <a:rPr lang="en-US" dirty="0"/>
              <a:t>It will reduce child marriages and promote small family norm. Population growth rate will be controlled.</a:t>
            </a:r>
          </a:p>
          <a:p>
            <a:r>
              <a:rPr lang="en-US" dirty="0"/>
              <a:t>Women will become economically independent.</a:t>
            </a:r>
          </a:p>
          <a:p>
            <a:r>
              <a:rPr lang="en-US" dirty="0"/>
              <a:t>It will reduce domestic violence and dowry harassment.</a:t>
            </a:r>
          </a:p>
        </p:txBody>
      </p:sp>
    </p:spTree>
    <p:extLst>
      <p:ext uri="{BB962C8B-B14F-4D97-AF65-F5344CB8AC3E}">
        <p14:creationId xmlns:p14="http://schemas.microsoft.com/office/powerpoint/2010/main" val="25291217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600" dirty="0"/>
              <a:t>IMPORTANT ELEMENTS OF FUTURE EDUCATIONAL POLICY IN INDIA</a:t>
            </a:r>
          </a:p>
        </p:txBody>
      </p:sp>
      <p:sp>
        <p:nvSpPr>
          <p:cNvPr id="3" name="Content Placeholder 2"/>
          <p:cNvSpPr>
            <a:spLocks noGrp="1"/>
          </p:cNvSpPr>
          <p:nvPr>
            <p:ph idx="1"/>
          </p:nvPr>
        </p:nvSpPr>
        <p:spPr>
          <a:xfrm>
            <a:off x="0" y="1066800"/>
            <a:ext cx="9144000" cy="5791200"/>
          </a:xfrm>
        </p:spPr>
        <p:style>
          <a:lnRef idx="1">
            <a:schemeClr val="accent6"/>
          </a:lnRef>
          <a:fillRef idx="2">
            <a:schemeClr val="accent6"/>
          </a:fillRef>
          <a:effectRef idx="1">
            <a:schemeClr val="accent6"/>
          </a:effectRef>
          <a:fontRef idx="minor">
            <a:schemeClr val="dk1"/>
          </a:fontRef>
        </p:style>
        <p:txBody>
          <a:bodyPr/>
          <a:lstStyle/>
          <a:p>
            <a:pPr algn="just">
              <a:lnSpc>
                <a:spcPct val="150000"/>
              </a:lnSpc>
            </a:pPr>
            <a:r>
              <a:rPr lang="en-US" dirty="0"/>
              <a:t>Education for All: Free and compulsory education for all children below 14 years of age is one of the Directive Principles of State Policy. In 2019, Right to education Act was passed to achieve this goal. </a:t>
            </a:r>
            <a:r>
              <a:rPr lang="en-US" dirty="0" err="1"/>
              <a:t>Sarvashiksha</a:t>
            </a:r>
            <a:r>
              <a:rPr lang="en-US" dirty="0"/>
              <a:t> </a:t>
            </a:r>
            <a:r>
              <a:rPr lang="en-US" dirty="0" err="1"/>
              <a:t>Abhyan</a:t>
            </a:r>
            <a:r>
              <a:rPr lang="en-US" dirty="0"/>
              <a:t> is launched (Operation Black Board) and Mid – day meal is provided. Still, this goal is not achieved.</a:t>
            </a:r>
          </a:p>
        </p:txBody>
      </p:sp>
    </p:spTree>
    <p:extLst>
      <p:ext uri="{BB962C8B-B14F-4D97-AF65-F5344CB8AC3E}">
        <p14:creationId xmlns:p14="http://schemas.microsoft.com/office/powerpoint/2010/main" val="42071392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a:lnSpc>
                <a:spcPct val="150000"/>
              </a:lnSpc>
            </a:pPr>
            <a:r>
              <a:rPr lang="en-US" dirty="0"/>
              <a:t>Gender Equality: traditionally. Education of women is neglected in India. Literacy rate among women is less than that of men. In higher education also, women’s representation is very less. Recently, this gap has been reducing. Still, we need to work towards this goal.</a:t>
            </a:r>
          </a:p>
          <a:p>
            <a:pPr>
              <a:lnSpc>
                <a:spcPct val="150000"/>
              </a:lnSpc>
            </a:pPr>
            <a:r>
              <a:rPr lang="en-US" dirty="0"/>
              <a:t>Higher Education: Very less number of people go for higher education in India. The fees is very high and not affordable to the poor people. The Government has to make investment and make Higher education affordable for all.</a:t>
            </a:r>
          </a:p>
        </p:txBody>
      </p:sp>
    </p:spTree>
    <p:extLst>
      <p:ext uri="{BB962C8B-B14F-4D97-AF65-F5344CB8AC3E}">
        <p14:creationId xmlns:p14="http://schemas.microsoft.com/office/powerpoint/2010/main" val="1939007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C:\Users\KRISHNAS\Desktop\download (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9003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310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667000"/>
          </a:xfrm>
        </p:spPr>
        <p:style>
          <a:lnRef idx="1">
            <a:schemeClr val="accent3"/>
          </a:lnRef>
          <a:fillRef idx="2">
            <a:schemeClr val="accent3"/>
          </a:fillRef>
          <a:effectRef idx="1">
            <a:schemeClr val="accent3"/>
          </a:effectRef>
          <a:fontRef idx="minor">
            <a:schemeClr val="dk1"/>
          </a:fontRef>
        </p:style>
        <p:txBody>
          <a:bodyPr>
            <a:normAutofit/>
          </a:bodyPr>
          <a:lstStyle/>
          <a:p>
            <a:pPr algn="just"/>
            <a:r>
              <a:rPr lang="en-US" sz="3200" dirty="0"/>
              <a:t>HUMAN CAPITAL FORMATION: Steps taken for the development of abilities skill and knowledge among the people of a country. Education, Training and Health Care contributes to Human Capital Formation.</a:t>
            </a:r>
            <a:br>
              <a:rPr lang="en-US" sz="3200" dirty="0"/>
            </a:br>
            <a:endParaRPr lang="en-US" sz="3200" dirty="0"/>
          </a:p>
        </p:txBody>
      </p:sp>
      <p:pic>
        <p:nvPicPr>
          <p:cNvPr id="3074" name="Picture 2" descr="C:\Users\KRISHNAS\Desktop\unname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2241160"/>
            <a:ext cx="6019800" cy="4623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005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KRISHNAS\Desktop\human-capital-formation-6-63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888" y="-26602"/>
            <a:ext cx="9169887" cy="6884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929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en-US" sz="2400" dirty="0"/>
              <a:t>     FACTORS THART CONTRIBUTES TO HUMAN CAPITAL FORMATION</a:t>
            </a:r>
          </a:p>
          <a:p>
            <a:pPr marL="457200" indent="-457200">
              <a:buAutoNum type="arabicPeriod"/>
            </a:pPr>
            <a:r>
              <a:rPr lang="en-US" b="1" dirty="0">
                <a:solidFill>
                  <a:srgbClr val="FF0000"/>
                </a:solidFill>
              </a:rPr>
              <a:t>EDUCATION</a:t>
            </a:r>
          </a:p>
          <a:p>
            <a:pPr marL="457200" indent="-457200">
              <a:buAutoNum type="arabicPeriod"/>
            </a:pPr>
            <a:endParaRPr lang="en-US" sz="2400" dirty="0"/>
          </a:p>
          <a:p>
            <a:pPr marL="0" indent="0">
              <a:buNone/>
            </a:pPr>
            <a:endParaRPr lang="en-US" sz="2400" dirty="0"/>
          </a:p>
        </p:txBody>
      </p:sp>
      <p:pic>
        <p:nvPicPr>
          <p:cNvPr id="4098" name="Picture 2" descr="C:\Users\KRISHNAS\Desktop\8434960992_990c3c0376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1"/>
            <a:ext cx="9189719" cy="594360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0" y="5943600"/>
            <a:ext cx="3276600" cy="609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a:t>EDUCATED FARMER</a:t>
            </a:r>
          </a:p>
        </p:txBody>
      </p:sp>
      <p:sp>
        <p:nvSpPr>
          <p:cNvPr id="4" name="Rounded Rectangle 3"/>
          <p:cNvSpPr/>
          <p:nvPr/>
        </p:nvSpPr>
        <p:spPr>
          <a:xfrm>
            <a:off x="6629400" y="4191000"/>
            <a:ext cx="2514600" cy="762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a:t>UNEDUCATED FARMER</a:t>
            </a:r>
          </a:p>
        </p:txBody>
      </p:sp>
    </p:spTree>
    <p:extLst>
      <p:ext uri="{BB962C8B-B14F-4D97-AF65-F5344CB8AC3E}">
        <p14:creationId xmlns:p14="http://schemas.microsoft.com/office/powerpoint/2010/main" val="3651131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2"/>
          </a:lnRef>
          <a:fillRef idx="2">
            <a:schemeClr val="accent2"/>
          </a:fillRef>
          <a:effectRef idx="1">
            <a:schemeClr val="accent2"/>
          </a:effectRef>
          <a:fontRef idx="minor">
            <a:schemeClr val="dk1"/>
          </a:fontRef>
        </p:style>
        <p:txBody>
          <a:bodyPr/>
          <a:lstStyle/>
          <a:p>
            <a:pPr marL="0" indent="0">
              <a:buNone/>
            </a:pPr>
            <a:r>
              <a:rPr lang="en-US" dirty="0"/>
              <a:t>                                       EDUCATION</a:t>
            </a:r>
          </a:p>
          <a:p>
            <a:pPr algn="just"/>
            <a:r>
              <a:rPr lang="en-US" dirty="0"/>
              <a:t>An educated man earn higher income. He enjoys good social status</a:t>
            </a:r>
          </a:p>
          <a:p>
            <a:pPr algn="just"/>
            <a:r>
              <a:rPr lang="en-US" dirty="0"/>
              <a:t>An educated man contributes more to production process. His efficiency and productivity are high.</a:t>
            </a:r>
          </a:p>
          <a:p>
            <a:pPr algn="just"/>
            <a:r>
              <a:rPr lang="en-US" dirty="0"/>
              <a:t>Educated people contributes towards </a:t>
            </a:r>
            <a:r>
              <a:rPr lang="en-US" dirty="0" err="1"/>
              <a:t>towards</a:t>
            </a:r>
            <a:r>
              <a:rPr lang="en-US" dirty="0"/>
              <a:t> the development of Science and Technology.</a:t>
            </a:r>
          </a:p>
          <a:p>
            <a:pPr algn="just"/>
            <a:r>
              <a:rPr lang="en-US" dirty="0"/>
              <a:t>Educated and skilled workers can easily adopt modern technology.</a:t>
            </a:r>
          </a:p>
          <a:p>
            <a:pPr algn="just"/>
            <a:r>
              <a:rPr lang="en-US" dirty="0"/>
              <a:t>They possess good human values and work culture.</a:t>
            </a:r>
          </a:p>
          <a:p>
            <a:pPr algn="just"/>
            <a:r>
              <a:rPr lang="en-US" dirty="0"/>
              <a:t>They have better knowledge about investment opportunities. They may become entrepreneurs.</a:t>
            </a:r>
          </a:p>
        </p:txBody>
      </p:sp>
    </p:spTree>
    <p:extLst>
      <p:ext uri="{BB962C8B-B14F-4D97-AF65-F5344CB8AC3E}">
        <p14:creationId xmlns:p14="http://schemas.microsoft.com/office/powerpoint/2010/main" val="3651131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2238</TotalTime>
  <Words>1716</Words>
  <Application>Microsoft Office PowerPoint</Application>
  <PresentationFormat>On-screen Show (4:3)</PresentationFormat>
  <Paragraphs>158</Paragraphs>
  <Slides>53</Slides>
  <Notes>1</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PowerPoint Presentation</vt:lpstr>
      <vt:lpstr>                                                Human Capital refers to the skill, ability, education and knowledge possessed by an individual or a society. </vt:lpstr>
      <vt:lpstr>PowerPoint Presentation</vt:lpstr>
      <vt:lpstr>PowerPoint Presentation</vt:lpstr>
      <vt:lpstr>PowerPoint Presentation</vt:lpstr>
      <vt:lpstr>HUMAN CAPITAL FORMATION: Steps taken for the development of abilities skill and knowledge among the people of a country. Education, Training and Health Care contributes to Human Capital Formation. </vt:lpstr>
      <vt:lpstr>PowerPoint Presentation</vt:lpstr>
      <vt:lpstr>PowerPoint Presentation</vt:lpstr>
      <vt:lpstr>PowerPoint Presentation</vt:lpstr>
      <vt:lpstr>2. HEALTH</vt:lpstr>
      <vt:lpstr>HEALTH</vt:lpstr>
      <vt:lpstr>PowerPoint Presentation</vt:lpstr>
      <vt:lpstr>PowerPoint Presentation</vt:lpstr>
      <vt:lpstr>PowerPoint Presentation</vt:lpstr>
      <vt:lpstr>IMPORTANCE OF ON THE JOB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India must develop in to a Knowledge Economy – World Bank </vt:lpstr>
      <vt:lpstr>PowerPoint Presentation</vt:lpstr>
      <vt:lpstr>PowerPoint Presentation</vt:lpstr>
      <vt:lpstr>                Rapid Growth of Population: It reduces per capita availability of education, health and other facilities. </vt:lpstr>
      <vt:lpstr> Brain Drain: Migration of educated, skilled and talented people to developed countries reduces the quality of human resources of India. </vt:lpstr>
      <vt:lpstr>                                              Unscientific Man Power Planning:  The educational system is not tailored according to the demands of the job market. We have the problem of educated unemployment on one side and the scarcity of skilled men of certain categories on the other hand. </vt:lpstr>
      <vt:lpstr>PowerPoint Presentation</vt:lpstr>
      <vt:lpstr>PowerPoint Presentation</vt:lpstr>
      <vt:lpstr>STEPS TO OVERCOME THE PROBLEMS FACED BY HUMAN CAPITAL FORMATION</vt:lpstr>
      <vt:lpstr>                    Steps should be taken to prevent Brain Drain. Employment and business opportunities should be provided to skilled and talented people. Research and development facilities have to be developed.  </vt:lpstr>
      <vt:lpstr>PowerPoint Presentation</vt:lpstr>
      <vt:lpstr> Secondary education has to be made free and compulsory. This will help to create well informed citizens. </vt:lpstr>
      <vt:lpstr> The Government investment in health sector should be increased. Health care should be made affordable to the poorer sections of the society. </vt:lpstr>
      <vt:lpstr> Higher education should be made affordable to all sections of the society. The quality of higher education has to be improved. </vt:lpstr>
      <vt:lpstr>                                         Proper work culture has to be developed among the people. They have to be motivated to make contributions towards nation building. </vt:lpstr>
      <vt:lpstr>PowerPoint Presentation</vt:lpstr>
      <vt:lpstr>IMPORTANCE OF GOVERNMENT INTERFERENCE IN EDUCATION AND HEALTH CARE </vt:lpstr>
      <vt:lpstr>PowerPoint Presentation</vt:lpstr>
      <vt:lpstr>PowerPoint Presentation</vt:lpstr>
      <vt:lpstr>PowerPoint Presentation</vt:lpstr>
      <vt:lpstr>PowerPoint Presentation</vt:lpstr>
      <vt:lpstr>Expenditure on Education is insufficient in India </vt:lpstr>
      <vt:lpstr>PowerPoint Presentation</vt:lpstr>
      <vt:lpstr>IMPORTANCE OF WOMEN’S EDUCATION IN INDIA</vt:lpstr>
      <vt:lpstr>IMPORTANCE OF WOMEN’S EDUCATION IN INDIA</vt:lpstr>
      <vt:lpstr>IMPORTANT ELEMENTS OF FUTURE EDUCATIONAL POLICY IN INDIA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KRISHNAS</dc:creator>
  <cp:lastModifiedBy>KRISHNAKUMAR C S</cp:lastModifiedBy>
  <cp:revision>50</cp:revision>
  <dcterms:created xsi:type="dcterms:W3CDTF">2006-08-16T00:00:00Z</dcterms:created>
  <dcterms:modified xsi:type="dcterms:W3CDTF">2020-06-14T06:44:27Z</dcterms:modified>
</cp:coreProperties>
</file>